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1" r:id="rId6"/>
    <p:sldId id="259" r:id="rId7"/>
    <p:sldId id="260" r:id="rId8"/>
    <p:sldId id="269" r:id="rId9"/>
    <p:sldId id="262" r:id="rId10"/>
    <p:sldId id="266" r:id="rId11"/>
    <p:sldId id="267" r:id="rId12"/>
    <p:sldId id="268" r:id="rId13"/>
    <p:sldId id="271" r:id="rId14"/>
    <p:sldId id="263" r:id="rId15"/>
    <p:sldId id="264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AutoShape 20"/>
          <p:cNvSpPr>
            <a:spLocks noChangeArrowheads="1"/>
          </p:cNvSpPr>
          <p:nvPr/>
        </p:nvSpPr>
        <p:spPr bwMode="auto">
          <a:xfrm flipH="1">
            <a:off x="1979613" y="5661025"/>
            <a:ext cx="7164387" cy="1196975"/>
          </a:xfrm>
          <a:prstGeom prst="rtTriangle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flipV="1">
            <a:off x="0" y="0"/>
            <a:ext cx="7164388" cy="1196975"/>
          </a:xfrm>
          <a:prstGeom prst="rtTriangle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130425"/>
            <a:ext cx="72707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ja-JP" altLang="en-US" noProof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r">
              <a:buFont typeface="Times New Roman" charset="0"/>
              <a:buNone/>
              <a:defRPr sz="2400"/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ja-JP" altLang="en-US" noProof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13436319">
            <a:off x="319088" y="2276475"/>
            <a:ext cx="1531937" cy="1462088"/>
          </a:xfrm>
          <a:custGeom>
            <a:avLst/>
            <a:gdLst>
              <a:gd name="G0" fmla="+- 10529 0 0"/>
              <a:gd name="G1" fmla="+- -8374817 0 0"/>
              <a:gd name="G2" fmla="+- 0 0 -8374817"/>
              <a:gd name="T0" fmla="*/ 0 256 1"/>
              <a:gd name="T1" fmla="*/ 180 256 1"/>
              <a:gd name="G3" fmla="+- -8374817 T0 T1"/>
              <a:gd name="T2" fmla="*/ 0 256 1"/>
              <a:gd name="T3" fmla="*/ 90 256 1"/>
              <a:gd name="G4" fmla="+- -8374817 T2 T3"/>
              <a:gd name="G5" fmla="*/ G4 2 1"/>
              <a:gd name="T4" fmla="*/ 90 256 1"/>
              <a:gd name="T5" fmla="*/ 0 256 1"/>
              <a:gd name="G6" fmla="+- -8374817 T4 T5"/>
              <a:gd name="G7" fmla="*/ G6 2 1"/>
              <a:gd name="G8" fmla="abs -837481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29"/>
              <a:gd name="G18" fmla="*/ 10529 1 2"/>
              <a:gd name="G19" fmla="+- G18 5400 0"/>
              <a:gd name="G20" fmla="cos G19 -8374817"/>
              <a:gd name="G21" fmla="sin G19 -8374817"/>
              <a:gd name="G22" fmla="+- G20 10800 0"/>
              <a:gd name="G23" fmla="+- G21 10800 0"/>
              <a:gd name="G24" fmla="+- 10800 0 G20"/>
              <a:gd name="G25" fmla="+- 10529 10800 0"/>
              <a:gd name="G26" fmla="?: G9 G17 G25"/>
              <a:gd name="G27" fmla="?: G9 0 21600"/>
              <a:gd name="G28" fmla="cos 10800 -8374817"/>
              <a:gd name="G29" fmla="sin 10800 -8374817"/>
              <a:gd name="G30" fmla="sin 10529 -8374817"/>
              <a:gd name="G31" fmla="+- G28 10800 0"/>
              <a:gd name="G32" fmla="+- G29 10800 0"/>
              <a:gd name="G33" fmla="+- G30 10800 0"/>
              <a:gd name="G34" fmla="?: G4 0 G31"/>
              <a:gd name="G35" fmla="?: -8374817 G34 0"/>
              <a:gd name="G36" fmla="?: G6 G35 G31"/>
              <a:gd name="G37" fmla="+- 21600 0 G36"/>
              <a:gd name="G38" fmla="?: G4 0 G33"/>
              <a:gd name="G39" fmla="?: -837481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64 w 21600"/>
              <a:gd name="T15" fmla="*/ 2371 h 21600"/>
              <a:gd name="T16" fmla="*/ 10800 w 21600"/>
              <a:gd name="T17" fmla="*/ 271 h 21600"/>
              <a:gd name="T18" fmla="*/ 17336 w 21600"/>
              <a:gd name="T19" fmla="*/ 237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348" y="2479"/>
                </a:moveTo>
                <a:cubicBezTo>
                  <a:pt x="6194" y="1047"/>
                  <a:pt x="8463" y="270"/>
                  <a:pt x="10800" y="271"/>
                </a:cubicBezTo>
                <a:cubicBezTo>
                  <a:pt x="13136" y="271"/>
                  <a:pt x="15405" y="1047"/>
                  <a:pt x="17251" y="2479"/>
                </a:cubicBezTo>
                <a:lnTo>
                  <a:pt x="17417" y="2265"/>
                </a:lnTo>
                <a:cubicBezTo>
                  <a:pt x="15524" y="796"/>
                  <a:pt x="13196" y="-1"/>
                  <a:pt x="10799" y="0"/>
                </a:cubicBezTo>
                <a:cubicBezTo>
                  <a:pt x="8403" y="0"/>
                  <a:pt x="6075" y="796"/>
                  <a:pt x="4182" y="226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-289320">
            <a:off x="469900" y="2128838"/>
            <a:ext cx="1446213" cy="1384300"/>
          </a:xfrm>
          <a:custGeom>
            <a:avLst/>
            <a:gdLst>
              <a:gd name="G0" fmla="+- 10466 0 0"/>
              <a:gd name="G1" fmla="+- -8214226 0 0"/>
              <a:gd name="G2" fmla="+- 0 0 -8214226"/>
              <a:gd name="T0" fmla="*/ 0 256 1"/>
              <a:gd name="T1" fmla="*/ 180 256 1"/>
              <a:gd name="G3" fmla="+- -8214226 T0 T1"/>
              <a:gd name="T2" fmla="*/ 0 256 1"/>
              <a:gd name="T3" fmla="*/ 90 256 1"/>
              <a:gd name="G4" fmla="+- -8214226 T2 T3"/>
              <a:gd name="G5" fmla="*/ G4 2 1"/>
              <a:gd name="T4" fmla="*/ 90 256 1"/>
              <a:gd name="T5" fmla="*/ 0 256 1"/>
              <a:gd name="G6" fmla="+- -8214226 T4 T5"/>
              <a:gd name="G7" fmla="*/ G6 2 1"/>
              <a:gd name="G8" fmla="abs -821422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66"/>
              <a:gd name="G18" fmla="*/ 10466 1 2"/>
              <a:gd name="G19" fmla="+- G18 5400 0"/>
              <a:gd name="G20" fmla="cos G19 -8214226"/>
              <a:gd name="G21" fmla="sin G19 -8214226"/>
              <a:gd name="G22" fmla="+- G20 10800 0"/>
              <a:gd name="G23" fmla="+- G21 10800 0"/>
              <a:gd name="G24" fmla="+- 10800 0 G20"/>
              <a:gd name="G25" fmla="+- 10466 10800 0"/>
              <a:gd name="G26" fmla="?: G9 G17 G25"/>
              <a:gd name="G27" fmla="?: G9 0 21600"/>
              <a:gd name="G28" fmla="cos 10800 -8214226"/>
              <a:gd name="G29" fmla="sin 10800 -8214226"/>
              <a:gd name="G30" fmla="sin 10466 -8214226"/>
              <a:gd name="G31" fmla="+- G28 10800 0"/>
              <a:gd name="G32" fmla="+- G29 10800 0"/>
              <a:gd name="G33" fmla="+- G30 10800 0"/>
              <a:gd name="G34" fmla="?: G4 0 G31"/>
              <a:gd name="G35" fmla="?: -8214226 G34 0"/>
              <a:gd name="G36" fmla="?: G6 G35 G31"/>
              <a:gd name="G37" fmla="+- 21600 0 G36"/>
              <a:gd name="G38" fmla="?: G4 0 G33"/>
              <a:gd name="G39" fmla="?: -821422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49 w 21600"/>
              <a:gd name="T15" fmla="*/ 2126 h 21600"/>
              <a:gd name="T16" fmla="*/ 10800 w 21600"/>
              <a:gd name="T17" fmla="*/ 334 h 21600"/>
              <a:gd name="T18" fmla="*/ 16951 w 21600"/>
              <a:gd name="T19" fmla="*/ 212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746" y="2262"/>
                </a:moveTo>
                <a:cubicBezTo>
                  <a:pt x="6515" y="1007"/>
                  <a:pt x="8631" y="333"/>
                  <a:pt x="10800" y="334"/>
                </a:cubicBezTo>
                <a:cubicBezTo>
                  <a:pt x="12968" y="334"/>
                  <a:pt x="15084" y="1007"/>
                  <a:pt x="16853" y="2262"/>
                </a:cubicBezTo>
                <a:lnTo>
                  <a:pt x="17046" y="1989"/>
                </a:lnTo>
                <a:cubicBezTo>
                  <a:pt x="15221" y="695"/>
                  <a:pt x="13038" y="-1"/>
                  <a:pt x="10799" y="0"/>
                </a:cubicBezTo>
                <a:cubicBezTo>
                  <a:pt x="8561" y="0"/>
                  <a:pt x="6378" y="695"/>
                  <a:pt x="4553" y="1989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12700" y="2160588"/>
            <a:ext cx="9131300" cy="1241425"/>
          </a:xfrm>
          <a:custGeom>
            <a:avLst/>
            <a:gdLst>
              <a:gd name="T0" fmla="*/ 0 w 5752"/>
              <a:gd name="T1" fmla="*/ 0 h 782"/>
              <a:gd name="T2" fmla="*/ 618 w 5752"/>
              <a:gd name="T3" fmla="*/ 782 h 782"/>
              <a:gd name="T4" fmla="*/ 5752 w 5752"/>
              <a:gd name="T5" fmla="*/ 781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2" h="782">
                <a:moveTo>
                  <a:pt x="0" y="0"/>
                </a:moveTo>
                <a:lnTo>
                  <a:pt x="618" y="782"/>
                </a:lnTo>
                <a:lnTo>
                  <a:pt x="5752" y="781"/>
                </a:lnTo>
              </a:path>
            </a:pathLst>
          </a:custGeom>
          <a:noFill/>
          <a:ln w="28575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16200000">
            <a:off x="481013" y="2246313"/>
            <a:ext cx="1411287" cy="1404937"/>
          </a:xfrm>
          <a:custGeom>
            <a:avLst/>
            <a:gdLst>
              <a:gd name="G0" fmla="+- 10258 0 0"/>
              <a:gd name="G1" fmla="+- 11793917 0 0"/>
              <a:gd name="G2" fmla="+- 0 0 11793917"/>
              <a:gd name="T0" fmla="*/ 0 256 1"/>
              <a:gd name="T1" fmla="*/ 180 256 1"/>
              <a:gd name="G3" fmla="+- 11793917 T0 T1"/>
              <a:gd name="T2" fmla="*/ 0 256 1"/>
              <a:gd name="T3" fmla="*/ 90 256 1"/>
              <a:gd name="G4" fmla="+- 11793917 T2 T3"/>
              <a:gd name="G5" fmla="*/ G4 2 1"/>
              <a:gd name="T4" fmla="*/ 90 256 1"/>
              <a:gd name="T5" fmla="*/ 0 256 1"/>
              <a:gd name="G6" fmla="+- 11793917 T4 T5"/>
              <a:gd name="G7" fmla="*/ G6 2 1"/>
              <a:gd name="G8" fmla="abs 1179391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258"/>
              <a:gd name="G18" fmla="*/ 10258 1 2"/>
              <a:gd name="G19" fmla="+- G18 5400 0"/>
              <a:gd name="G20" fmla="cos G19 11793917"/>
              <a:gd name="G21" fmla="sin G19 11793917"/>
              <a:gd name="G22" fmla="+- G20 10800 0"/>
              <a:gd name="G23" fmla="+- G21 10800 0"/>
              <a:gd name="G24" fmla="+- 10800 0 G20"/>
              <a:gd name="G25" fmla="+- 10258 10800 0"/>
              <a:gd name="G26" fmla="?: G9 G17 G25"/>
              <a:gd name="G27" fmla="?: G9 0 21600"/>
              <a:gd name="G28" fmla="cos 10800 11793917"/>
              <a:gd name="G29" fmla="sin 10800 11793917"/>
              <a:gd name="G30" fmla="sin 10258 11793917"/>
              <a:gd name="G31" fmla="+- G28 10800 0"/>
              <a:gd name="G32" fmla="+- G29 10800 0"/>
              <a:gd name="G33" fmla="+- G30 10800 0"/>
              <a:gd name="G34" fmla="?: G4 0 G31"/>
              <a:gd name="G35" fmla="?: 11793917 G34 0"/>
              <a:gd name="G36" fmla="?: G6 G35 G31"/>
              <a:gd name="G37" fmla="+- 21600 0 G36"/>
              <a:gd name="G38" fmla="?: G4 0 G33"/>
              <a:gd name="G39" fmla="?: 1179391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1 w 21600"/>
              <a:gd name="T15" fmla="*/ 10807 h 21600"/>
              <a:gd name="T16" fmla="*/ 10800 w 21600"/>
              <a:gd name="T17" fmla="*/ 542 h 21600"/>
              <a:gd name="T18" fmla="*/ 21329 w 21600"/>
              <a:gd name="T19" fmla="*/ 1080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2" y="10807"/>
                </a:moveTo>
                <a:cubicBezTo>
                  <a:pt x="542" y="10804"/>
                  <a:pt x="542" y="10802"/>
                  <a:pt x="542" y="10800"/>
                </a:cubicBezTo>
                <a:cubicBezTo>
                  <a:pt x="542" y="5134"/>
                  <a:pt x="5134" y="542"/>
                  <a:pt x="10800" y="542"/>
                </a:cubicBezTo>
                <a:cubicBezTo>
                  <a:pt x="16465" y="542"/>
                  <a:pt x="21058" y="5134"/>
                  <a:pt x="21058" y="10800"/>
                </a:cubicBezTo>
                <a:cubicBezTo>
                  <a:pt x="21058" y="10802"/>
                  <a:pt x="21057" y="10804"/>
                  <a:pt x="21057" y="10807"/>
                </a:cubicBezTo>
                <a:lnTo>
                  <a:pt x="21599" y="10807"/>
                </a:lnTo>
                <a:cubicBezTo>
                  <a:pt x="21599" y="10804"/>
                  <a:pt x="21600" y="1080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02"/>
                  <a:pt x="0" y="10804"/>
                  <a:pt x="0" y="10807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rot="8466482">
            <a:off x="515938" y="2228850"/>
            <a:ext cx="1390650" cy="1439863"/>
          </a:xfrm>
          <a:custGeom>
            <a:avLst/>
            <a:gdLst>
              <a:gd name="G0" fmla="+- 10357 0 0"/>
              <a:gd name="G1" fmla="+- -7501370 0 0"/>
              <a:gd name="G2" fmla="+- 0 0 -7501370"/>
              <a:gd name="T0" fmla="*/ 0 256 1"/>
              <a:gd name="T1" fmla="*/ 180 256 1"/>
              <a:gd name="G3" fmla="+- -7501370 T0 T1"/>
              <a:gd name="T2" fmla="*/ 0 256 1"/>
              <a:gd name="T3" fmla="*/ 90 256 1"/>
              <a:gd name="G4" fmla="+- -7501370 T2 T3"/>
              <a:gd name="G5" fmla="*/ G4 2 1"/>
              <a:gd name="T4" fmla="*/ 90 256 1"/>
              <a:gd name="T5" fmla="*/ 0 256 1"/>
              <a:gd name="G6" fmla="+- -7501370 T4 T5"/>
              <a:gd name="G7" fmla="*/ G6 2 1"/>
              <a:gd name="G8" fmla="abs -750137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357"/>
              <a:gd name="G18" fmla="*/ 10357 1 2"/>
              <a:gd name="G19" fmla="+- G18 5400 0"/>
              <a:gd name="G20" fmla="cos G19 -7501370"/>
              <a:gd name="G21" fmla="sin G19 -7501370"/>
              <a:gd name="G22" fmla="+- G20 10800 0"/>
              <a:gd name="G23" fmla="+- G21 10800 0"/>
              <a:gd name="G24" fmla="+- 10800 0 G20"/>
              <a:gd name="G25" fmla="+- 10357 10800 0"/>
              <a:gd name="G26" fmla="?: G9 G17 G25"/>
              <a:gd name="G27" fmla="?: G9 0 21600"/>
              <a:gd name="G28" fmla="cos 10800 -7501370"/>
              <a:gd name="G29" fmla="sin 10800 -7501370"/>
              <a:gd name="G30" fmla="sin 10357 -7501370"/>
              <a:gd name="G31" fmla="+- G28 10800 0"/>
              <a:gd name="G32" fmla="+- G29 10800 0"/>
              <a:gd name="G33" fmla="+- G30 10800 0"/>
              <a:gd name="G34" fmla="?: G4 0 G31"/>
              <a:gd name="G35" fmla="?: -7501370 G34 0"/>
              <a:gd name="G36" fmla="?: G6 G35 G31"/>
              <a:gd name="G37" fmla="+- 21600 0 G36"/>
              <a:gd name="G38" fmla="?: G4 0 G33"/>
              <a:gd name="G39" fmla="?: -750137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419 w 21600"/>
              <a:gd name="T15" fmla="*/ 1170 h 21600"/>
              <a:gd name="T16" fmla="*/ 10800 w 21600"/>
              <a:gd name="T17" fmla="*/ 443 h 21600"/>
              <a:gd name="T18" fmla="*/ 15181 w 21600"/>
              <a:gd name="T19" fmla="*/ 117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11" y="1372"/>
                </a:moveTo>
                <a:cubicBezTo>
                  <a:pt x="7858" y="760"/>
                  <a:pt x="9320" y="442"/>
                  <a:pt x="10800" y="443"/>
                </a:cubicBezTo>
                <a:cubicBezTo>
                  <a:pt x="12279" y="443"/>
                  <a:pt x="13741" y="760"/>
                  <a:pt x="15088" y="1372"/>
                </a:cubicBezTo>
                <a:lnTo>
                  <a:pt x="15272" y="969"/>
                </a:lnTo>
                <a:cubicBezTo>
                  <a:pt x="13867" y="330"/>
                  <a:pt x="12342" y="-1"/>
                  <a:pt x="10799" y="0"/>
                </a:cubicBezTo>
                <a:cubicBezTo>
                  <a:pt x="9257" y="0"/>
                  <a:pt x="7732" y="330"/>
                  <a:pt x="6327" y="969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1908175" y="3822700"/>
            <a:ext cx="7234238" cy="3038475"/>
          </a:xfrm>
          <a:custGeom>
            <a:avLst/>
            <a:gdLst>
              <a:gd name="T0" fmla="*/ 4557 w 4557"/>
              <a:gd name="T1" fmla="*/ 0 h 1914"/>
              <a:gd name="T2" fmla="*/ 2045 w 4557"/>
              <a:gd name="T3" fmla="*/ 0 h 1914"/>
              <a:gd name="T4" fmla="*/ 0 w 4557"/>
              <a:gd name="T5" fmla="*/ 1914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57" h="1914">
                <a:moveTo>
                  <a:pt x="4557" y="0"/>
                </a:moveTo>
                <a:lnTo>
                  <a:pt x="2045" y="0"/>
                </a:lnTo>
                <a:lnTo>
                  <a:pt x="0" y="1914"/>
                </a:ln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6978650" y="115888"/>
            <a:ext cx="2165350" cy="20113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 flipV="1"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7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335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00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34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95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940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28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24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97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80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AutoShape 19"/>
          <p:cNvSpPr>
            <a:spLocks noChangeArrowheads="1"/>
          </p:cNvSpPr>
          <p:nvPr/>
        </p:nvSpPr>
        <p:spPr bwMode="auto">
          <a:xfrm flipH="1">
            <a:off x="1979613" y="5661025"/>
            <a:ext cx="7164387" cy="1196975"/>
          </a:xfrm>
          <a:prstGeom prst="rtTriangle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 flipV="1">
            <a:off x="0" y="0"/>
            <a:ext cx="7164388" cy="1196975"/>
          </a:xfrm>
          <a:prstGeom prst="rtTriangle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 flipH="1">
            <a:off x="8243888" y="6237288"/>
            <a:ext cx="719137" cy="431800"/>
          </a:xfrm>
          <a:custGeom>
            <a:avLst/>
            <a:gdLst>
              <a:gd name="T0" fmla="*/ 453 w 453"/>
              <a:gd name="T1" fmla="*/ 0 h 272"/>
              <a:gd name="T2" fmla="*/ 272 w 453"/>
              <a:gd name="T3" fmla="*/ 272 h 272"/>
              <a:gd name="T4" fmla="*/ 0 w 453"/>
              <a:gd name="T5" fmla="*/ 272 h 272"/>
              <a:gd name="T6" fmla="*/ 0 w 453"/>
              <a:gd name="T7" fmla="*/ 0 h 272"/>
              <a:gd name="T8" fmla="*/ 453 w 453"/>
              <a:gd name="T9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272">
                <a:moveTo>
                  <a:pt x="453" y="0"/>
                </a:moveTo>
                <a:lnTo>
                  <a:pt x="272" y="272"/>
                </a:lnTo>
                <a:lnTo>
                  <a:pt x="0" y="272"/>
                </a:lnTo>
                <a:lnTo>
                  <a:pt x="0" y="0"/>
                </a:lnTo>
                <a:lnTo>
                  <a:pt x="453" y="0"/>
                </a:lnTo>
                <a:close/>
              </a:path>
            </a:pathLst>
          </a:custGeom>
          <a:solidFill>
            <a:srgbClr val="E9E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322263" y="404813"/>
            <a:ext cx="8642350" cy="6264275"/>
          </a:xfrm>
          <a:custGeom>
            <a:avLst/>
            <a:gdLst>
              <a:gd name="T0" fmla="*/ 0 w 5444"/>
              <a:gd name="T1" fmla="*/ 0 h 3946"/>
              <a:gd name="T2" fmla="*/ 0 w 5444"/>
              <a:gd name="T3" fmla="*/ 3946 h 3946"/>
              <a:gd name="T4" fmla="*/ 3856 w 5444"/>
              <a:gd name="T5" fmla="*/ 3946 h 3946"/>
              <a:gd name="T6" fmla="*/ 4037 w 5444"/>
              <a:gd name="T7" fmla="*/ 3674 h 3946"/>
              <a:gd name="T8" fmla="*/ 5444 w 5444"/>
              <a:gd name="T9" fmla="*/ 3674 h 3946"/>
              <a:gd name="T10" fmla="*/ 5443 w 5444"/>
              <a:gd name="T11" fmla="*/ 180 h 3946"/>
              <a:gd name="T12" fmla="*/ 5444 w 5444"/>
              <a:gd name="T13" fmla="*/ 0 h 3946"/>
              <a:gd name="T14" fmla="*/ 0 w 5444"/>
              <a:gd name="T15" fmla="*/ 0 h 3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4" h="3946">
                <a:moveTo>
                  <a:pt x="0" y="0"/>
                </a:moveTo>
                <a:lnTo>
                  <a:pt x="0" y="3946"/>
                </a:lnTo>
                <a:lnTo>
                  <a:pt x="3856" y="3946"/>
                </a:lnTo>
                <a:lnTo>
                  <a:pt x="4037" y="3674"/>
                </a:lnTo>
                <a:lnTo>
                  <a:pt x="5444" y="3674"/>
                </a:lnTo>
                <a:lnTo>
                  <a:pt x="5443" y="180"/>
                </a:lnTo>
                <a:lnTo>
                  <a:pt x="5444" y="0"/>
                </a:lnTo>
                <a:lnTo>
                  <a:pt x="0" y="0"/>
                </a:lnTo>
                <a:close/>
              </a:path>
            </a:pathLst>
          </a:custGeom>
          <a:solidFill>
            <a:srgbClr val="E9E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mpd="sng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flipH="1">
            <a:off x="8174038" y="6165850"/>
            <a:ext cx="719137" cy="431800"/>
          </a:xfrm>
          <a:custGeom>
            <a:avLst/>
            <a:gdLst>
              <a:gd name="T0" fmla="*/ 453 w 453"/>
              <a:gd name="T1" fmla="*/ 0 h 272"/>
              <a:gd name="T2" fmla="*/ 272 w 453"/>
              <a:gd name="T3" fmla="*/ 272 h 272"/>
              <a:gd name="T4" fmla="*/ 0 w 453"/>
              <a:gd name="T5" fmla="*/ 272 h 272"/>
              <a:gd name="T6" fmla="*/ 0 w 453"/>
              <a:gd name="T7" fmla="*/ 0 h 272"/>
              <a:gd name="T8" fmla="*/ 453 w 453"/>
              <a:gd name="T9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272">
                <a:moveTo>
                  <a:pt x="453" y="0"/>
                </a:moveTo>
                <a:lnTo>
                  <a:pt x="272" y="272"/>
                </a:lnTo>
                <a:lnTo>
                  <a:pt x="0" y="272"/>
                </a:lnTo>
                <a:lnTo>
                  <a:pt x="0" y="0"/>
                </a:lnTo>
                <a:lnTo>
                  <a:pt x="453" y="0"/>
                </a:lnTo>
                <a:close/>
              </a:path>
            </a:pathLst>
          </a:custGeom>
          <a:solidFill>
            <a:schemeClr val="bg1"/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250825" y="333375"/>
            <a:ext cx="8642350" cy="6264275"/>
          </a:xfrm>
          <a:custGeom>
            <a:avLst/>
            <a:gdLst>
              <a:gd name="T0" fmla="*/ 0 w 5444"/>
              <a:gd name="T1" fmla="*/ 0 h 3946"/>
              <a:gd name="T2" fmla="*/ 0 w 5444"/>
              <a:gd name="T3" fmla="*/ 3946 h 3946"/>
              <a:gd name="T4" fmla="*/ 3856 w 5444"/>
              <a:gd name="T5" fmla="*/ 3946 h 3946"/>
              <a:gd name="T6" fmla="*/ 4037 w 5444"/>
              <a:gd name="T7" fmla="*/ 3674 h 3946"/>
              <a:gd name="T8" fmla="*/ 5444 w 5444"/>
              <a:gd name="T9" fmla="*/ 3674 h 3946"/>
              <a:gd name="T10" fmla="*/ 5443 w 5444"/>
              <a:gd name="T11" fmla="*/ 180 h 3946"/>
              <a:gd name="T12" fmla="*/ 5444 w 5444"/>
              <a:gd name="T13" fmla="*/ 0 h 3946"/>
              <a:gd name="T14" fmla="*/ 0 w 5444"/>
              <a:gd name="T15" fmla="*/ 0 h 3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4" h="3946">
                <a:moveTo>
                  <a:pt x="0" y="0"/>
                </a:moveTo>
                <a:lnTo>
                  <a:pt x="0" y="3946"/>
                </a:lnTo>
                <a:lnTo>
                  <a:pt x="3856" y="3946"/>
                </a:lnTo>
                <a:lnTo>
                  <a:pt x="4037" y="3674"/>
                </a:lnTo>
                <a:lnTo>
                  <a:pt x="5444" y="3674"/>
                </a:lnTo>
                <a:lnTo>
                  <a:pt x="5443" y="180"/>
                </a:lnTo>
                <a:lnTo>
                  <a:pt x="544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609600"/>
            <a:ext cx="7342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fld id="{48533BCC-C937-4D44-9729-31BA1839FE37}" type="datetimeFigureOut">
              <a:rPr lang="zh-TW" altLang="en-US" smtClean="0"/>
              <a:t>2017/9/4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7063" y="6237288"/>
            <a:ext cx="646112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CD1EDE76-4D96-464B-9DBD-6652DF745F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13436319">
            <a:off x="530225" y="579438"/>
            <a:ext cx="1428750" cy="1343025"/>
          </a:xfrm>
          <a:custGeom>
            <a:avLst/>
            <a:gdLst>
              <a:gd name="G0" fmla="+- 10529 0 0"/>
              <a:gd name="G1" fmla="+- -8374817 0 0"/>
              <a:gd name="G2" fmla="+- 0 0 -8374817"/>
              <a:gd name="T0" fmla="*/ 0 256 1"/>
              <a:gd name="T1" fmla="*/ 180 256 1"/>
              <a:gd name="G3" fmla="+- -8374817 T0 T1"/>
              <a:gd name="T2" fmla="*/ 0 256 1"/>
              <a:gd name="T3" fmla="*/ 90 256 1"/>
              <a:gd name="G4" fmla="+- -8374817 T2 T3"/>
              <a:gd name="G5" fmla="*/ G4 2 1"/>
              <a:gd name="T4" fmla="*/ 90 256 1"/>
              <a:gd name="T5" fmla="*/ 0 256 1"/>
              <a:gd name="G6" fmla="+- -8374817 T4 T5"/>
              <a:gd name="G7" fmla="*/ G6 2 1"/>
              <a:gd name="G8" fmla="abs -837481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29"/>
              <a:gd name="G18" fmla="*/ 10529 1 2"/>
              <a:gd name="G19" fmla="+- G18 5400 0"/>
              <a:gd name="G20" fmla="cos G19 -8374817"/>
              <a:gd name="G21" fmla="sin G19 -8374817"/>
              <a:gd name="G22" fmla="+- G20 10800 0"/>
              <a:gd name="G23" fmla="+- G21 10800 0"/>
              <a:gd name="G24" fmla="+- 10800 0 G20"/>
              <a:gd name="G25" fmla="+- 10529 10800 0"/>
              <a:gd name="G26" fmla="?: G9 G17 G25"/>
              <a:gd name="G27" fmla="?: G9 0 21600"/>
              <a:gd name="G28" fmla="cos 10800 -8374817"/>
              <a:gd name="G29" fmla="sin 10800 -8374817"/>
              <a:gd name="G30" fmla="sin 10529 -8374817"/>
              <a:gd name="G31" fmla="+- G28 10800 0"/>
              <a:gd name="G32" fmla="+- G29 10800 0"/>
              <a:gd name="G33" fmla="+- G30 10800 0"/>
              <a:gd name="G34" fmla="?: G4 0 G31"/>
              <a:gd name="G35" fmla="?: -8374817 G34 0"/>
              <a:gd name="G36" fmla="?: G6 G35 G31"/>
              <a:gd name="G37" fmla="+- 21600 0 G36"/>
              <a:gd name="G38" fmla="?: G4 0 G33"/>
              <a:gd name="G39" fmla="?: -837481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64 w 21600"/>
              <a:gd name="T15" fmla="*/ 2371 h 21600"/>
              <a:gd name="T16" fmla="*/ 10800 w 21600"/>
              <a:gd name="T17" fmla="*/ 271 h 21600"/>
              <a:gd name="T18" fmla="*/ 17336 w 21600"/>
              <a:gd name="T19" fmla="*/ 237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348" y="2479"/>
                </a:moveTo>
                <a:cubicBezTo>
                  <a:pt x="6194" y="1047"/>
                  <a:pt x="8463" y="270"/>
                  <a:pt x="10800" y="271"/>
                </a:cubicBezTo>
                <a:cubicBezTo>
                  <a:pt x="13136" y="271"/>
                  <a:pt x="15405" y="1047"/>
                  <a:pt x="17251" y="2479"/>
                </a:cubicBezTo>
                <a:lnTo>
                  <a:pt x="17417" y="2265"/>
                </a:lnTo>
                <a:cubicBezTo>
                  <a:pt x="15524" y="796"/>
                  <a:pt x="13196" y="-1"/>
                  <a:pt x="10799" y="0"/>
                </a:cubicBezTo>
                <a:cubicBezTo>
                  <a:pt x="8403" y="0"/>
                  <a:pt x="6075" y="796"/>
                  <a:pt x="4182" y="226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rot="-289320">
            <a:off x="671513" y="444500"/>
            <a:ext cx="1347787" cy="1271588"/>
          </a:xfrm>
          <a:custGeom>
            <a:avLst/>
            <a:gdLst>
              <a:gd name="G0" fmla="+- 10466 0 0"/>
              <a:gd name="G1" fmla="+- -8214226 0 0"/>
              <a:gd name="G2" fmla="+- 0 0 -8214226"/>
              <a:gd name="T0" fmla="*/ 0 256 1"/>
              <a:gd name="T1" fmla="*/ 180 256 1"/>
              <a:gd name="G3" fmla="+- -8214226 T0 T1"/>
              <a:gd name="T2" fmla="*/ 0 256 1"/>
              <a:gd name="T3" fmla="*/ 90 256 1"/>
              <a:gd name="G4" fmla="+- -8214226 T2 T3"/>
              <a:gd name="G5" fmla="*/ G4 2 1"/>
              <a:gd name="T4" fmla="*/ 90 256 1"/>
              <a:gd name="T5" fmla="*/ 0 256 1"/>
              <a:gd name="G6" fmla="+- -8214226 T4 T5"/>
              <a:gd name="G7" fmla="*/ G6 2 1"/>
              <a:gd name="G8" fmla="abs -821422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66"/>
              <a:gd name="G18" fmla="*/ 10466 1 2"/>
              <a:gd name="G19" fmla="+- G18 5400 0"/>
              <a:gd name="G20" fmla="cos G19 -8214226"/>
              <a:gd name="G21" fmla="sin G19 -8214226"/>
              <a:gd name="G22" fmla="+- G20 10800 0"/>
              <a:gd name="G23" fmla="+- G21 10800 0"/>
              <a:gd name="G24" fmla="+- 10800 0 G20"/>
              <a:gd name="G25" fmla="+- 10466 10800 0"/>
              <a:gd name="G26" fmla="?: G9 G17 G25"/>
              <a:gd name="G27" fmla="?: G9 0 21600"/>
              <a:gd name="G28" fmla="cos 10800 -8214226"/>
              <a:gd name="G29" fmla="sin 10800 -8214226"/>
              <a:gd name="G30" fmla="sin 10466 -8214226"/>
              <a:gd name="G31" fmla="+- G28 10800 0"/>
              <a:gd name="G32" fmla="+- G29 10800 0"/>
              <a:gd name="G33" fmla="+- G30 10800 0"/>
              <a:gd name="G34" fmla="?: G4 0 G31"/>
              <a:gd name="G35" fmla="?: -8214226 G34 0"/>
              <a:gd name="G36" fmla="?: G6 G35 G31"/>
              <a:gd name="G37" fmla="+- 21600 0 G36"/>
              <a:gd name="G38" fmla="?: G4 0 G33"/>
              <a:gd name="G39" fmla="?: -821422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49 w 21600"/>
              <a:gd name="T15" fmla="*/ 2126 h 21600"/>
              <a:gd name="T16" fmla="*/ 10800 w 21600"/>
              <a:gd name="T17" fmla="*/ 334 h 21600"/>
              <a:gd name="T18" fmla="*/ 16951 w 21600"/>
              <a:gd name="T19" fmla="*/ 212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746" y="2262"/>
                </a:moveTo>
                <a:cubicBezTo>
                  <a:pt x="6515" y="1007"/>
                  <a:pt x="8631" y="333"/>
                  <a:pt x="10800" y="334"/>
                </a:cubicBezTo>
                <a:cubicBezTo>
                  <a:pt x="12968" y="334"/>
                  <a:pt x="15084" y="1007"/>
                  <a:pt x="16853" y="2262"/>
                </a:cubicBezTo>
                <a:lnTo>
                  <a:pt x="17046" y="1989"/>
                </a:lnTo>
                <a:cubicBezTo>
                  <a:pt x="15221" y="695"/>
                  <a:pt x="13038" y="-1"/>
                  <a:pt x="10799" y="0"/>
                </a:cubicBezTo>
                <a:cubicBezTo>
                  <a:pt x="8561" y="0"/>
                  <a:pt x="6378" y="695"/>
                  <a:pt x="4553" y="1989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25450" y="698500"/>
            <a:ext cx="8193088" cy="914400"/>
          </a:xfrm>
          <a:custGeom>
            <a:avLst/>
            <a:gdLst>
              <a:gd name="T0" fmla="*/ 0 w 5161"/>
              <a:gd name="T1" fmla="*/ 0 h 576"/>
              <a:gd name="T2" fmla="*/ 462 w 5161"/>
              <a:gd name="T3" fmla="*/ 576 h 576"/>
              <a:gd name="T4" fmla="*/ 5161 w 5161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61" h="576">
                <a:moveTo>
                  <a:pt x="0" y="0"/>
                </a:moveTo>
                <a:lnTo>
                  <a:pt x="462" y="576"/>
                </a:lnTo>
                <a:lnTo>
                  <a:pt x="5161" y="576"/>
                </a:lnTo>
              </a:path>
            </a:pathLst>
          </a:custGeom>
          <a:noFill/>
          <a:ln w="28575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16200000">
            <a:off x="691357" y="542131"/>
            <a:ext cx="1295400" cy="1309687"/>
          </a:xfrm>
          <a:custGeom>
            <a:avLst/>
            <a:gdLst>
              <a:gd name="G0" fmla="+- 10258 0 0"/>
              <a:gd name="G1" fmla="+- 11793917 0 0"/>
              <a:gd name="G2" fmla="+- 0 0 11793917"/>
              <a:gd name="T0" fmla="*/ 0 256 1"/>
              <a:gd name="T1" fmla="*/ 180 256 1"/>
              <a:gd name="G3" fmla="+- 11793917 T0 T1"/>
              <a:gd name="T2" fmla="*/ 0 256 1"/>
              <a:gd name="T3" fmla="*/ 90 256 1"/>
              <a:gd name="G4" fmla="+- 11793917 T2 T3"/>
              <a:gd name="G5" fmla="*/ G4 2 1"/>
              <a:gd name="T4" fmla="*/ 90 256 1"/>
              <a:gd name="T5" fmla="*/ 0 256 1"/>
              <a:gd name="G6" fmla="+- 11793917 T4 T5"/>
              <a:gd name="G7" fmla="*/ G6 2 1"/>
              <a:gd name="G8" fmla="abs 1179391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258"/>
              <a:gd name="G18" fmla="*/ 10258 1 2"/>
              <a:gd name="G19" fmla="+- G18 5400 0"/>
              <a:gd name="G20" fmla="cos G19 11793917"/>
              <a:gd name="G21" fmla="sin G19 11793917"/>
              <a:gd name="G22" fmla="+- G20 10800 0"/>
              <a:gd name="G23" fmla="+- G21 10800 0"/>
              <a:gd name="G24" fmla="+- 10800 0 G20"/>
              <a:gd name="G25" fmla="+- 10258 10800 0"/>
              <a:gd name="G26" fmla="?: G9 G17 G25"/>
              <a:gd name="G27" fmla="?: G9 0 21600"/>
              <a:gd name="G28" fmla="cos 10800 11793917"/>
              <a:gd name="G29" fmla="sin 10800 11793917"/>
              <a:gd name="G30" fmla="sin 10258 11793917"/>
              <a:gd name="G31" fmla="+- G28 10800 0"/>
              <a:gd name="G32" fmla="+- G29 10800 0"/>
              <a:gd name="G33" fmla="+- G30 10800 0"/>
              <a:gd name="G34" fmla="?: G4 0 G31"/>
              <a:gd name="G35" fmla="?: 11793917 G34 0"/>
              <a:gd name="G36" fmla="?: G6 G35 G31"/>
              <a:gd name="G37" fmla="+- 21600 0 G36"/>
              <a:gd name="G38" fmla="?: G4 0 G33"/>
              <a:gd name="G39" fmla="?: 1179391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1 w 21600"/>
              <a:gd name="T15" fmla="*/ 10807 h 21600"/>
              <a:gd name="T16" fmla="*/ 10800 w 21600"/>
              <a:gd name="T17" fmla="*/ 542 h 21600"/>
              <a:gd name="T18" fmla="*/ 21329 w 21600"/>
              <a:gd name="T19" fmla="*/ 1080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2" y="10807"/>
                </a:moveTo>
                <a:cubicBezTo>
                  <a:pt x="542" y="10804"/>
                  <a:pt x="542" y="10802"/>
                  <a:pt x="542" y="10800"/>
                </a:cubicBezTo>
                <a:cubicBezTo>
                  <a:pt x="542" y="5134"/>
                  <a:pt x="5134" y="542"/>
                  <a:pt x="10800" y="542"/>
                </a:cubicBezTo>
                <a:cubicBezTo>
                  <a:pt x="16465" y="542"/>
                  <a:pt x="21058" y="5134"/>
                  <a:pt x="21058" y="10800"/>
                </a:cubicBezTo>
                <a:cubicBezTo>
                  <a:pt x="21058" y="10802"/>
                  <a:pt x="21057" y="10804"/>
                  <a:pt x="21057" y="10807"/>
                </a:cubicBezTo>
                <a:lnTo>
                  <a:pt x="21599" y="10807"/>
                </a:lnTo>
                <a:cubicBezTo>
                  <a:pt x="21599" y="10804"/>
                  <a:pt x="21600" y="1080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02"/>
                  <a:pt x="0" y="10804"/>
                  <a:pt x="0" y="10807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 rot="8466482">
            <a:off x="714375" y="536575"/>
            <a:ext cx="1295400" cy="1322388"/>
          </a:xfrm>
          <a:custGeom>
            <a:avLst/>
            <a:gdLst>
              <a:gd name="G0" fmla="+- 10357 0 0"/>
              <a:gd name="G1" fmla="+- -7501370 0 0"/>
              <a:gd name="G2" fmla="+- 0 0 -7501370"/>
              <a:gd name="T0" fmla="*/ 0 256 1"/>
              <a:gd name="T1" fmla="*/ 180 256 1"/>
              <a:gd name="G3" fmla="+- -7501370 T0 T1"/>
              <a:gd name="T2" fmla="*/ 0 256 1"/>
              <a:gd name="T3" fmla="*/ 90 256 1"/>
              <a:gd name="G4" fmla="+- -7501370 T2 T3"/>
              <a:gd name="G5" fmla="*/ G4 2 1"/>
              <a:gd name="T4" fmla="*/ 90 256 1"/>
              <a:gd name="T5" fmla="*/ 0 256 1"/>
              <a:gd name="G6" fmla="+- -7501370 T4 T5"/>
              <a:gd name="G7" fmla="*/ G6 2 1"/>
              <a:gd name="G8" fmla="abs -750137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357"/>
              <a:gd name="G18" fmla="*/ 10357 1 2"/>
              <a:gd name="G19" fmla="+- G18 5400 0"/>
              <a:gd name="G20" fmla="cos G19 -7501370"/>
              <a:gd name="G21" fmla="sin G19 -7501370"/>
              <a:gd name="G22" fmla="+- G20 10800 0"/>
              <a:gd name="G23" fmla="+- G21 10800 0"/>
              <a:gd name="G24" fmla="+- 10800 0 G20"/>
              <a:gd name="G25" fmla="+- 10357 10800 0"/>
              <a:gd name="G26" fmla="?: G9 G17 G25"/>
              <a:gd name="G27" fmla="?: G9 0 21600"/>
              <a:gd name="G28" fmla="cos 10800 -7501370"/>
              <a:gd name="G29" fmla="sin 10800 -7501370"/>
              <a:gd name="G30" fmla="sin 10357 -7501370"/>
              <a:gd name="G31" fmla="+- G28 10800 0"/>
              <a:gd name="G32" fmla="+- G29 10800 0"/>
              <a:gd name="G33" fmla="+- G30 10800 0"/>
              <a:gd name="G34" fmla="?: G4 0 G31"/>
              <a:gd name="G35" fmla="?: -7501370 G34 0"/>
              <a:gd name="G36" fmla="?: G6 G35 G31"/>
              <a:gd name="G37" fmla="+- 21600 0 G36"/>
              <a:gd name="G38" fmla="?: G4 0 G33"/>
              <a:gd name="G39" fmla="?: -750137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419 w 21600"/>
              <a:gd name="T15" fmla="*/ 1170 h 21600"/>
              <a:gd name="T16" fmla="*/ 10800 w 21600"/>
              <a:gd name="T17" fmla="*/ 443 h 21600"/>
              <a:gd name="T18" fmla="*/ 15181 w 21600"/>
              <a:gd name="T19" fmla="*/ 117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511" y="1372"/>
                </a:moveTo>
                <a:cubicBezTo>
                  <a:pt x="7858" y="760"/>
                  <a:pt x="9320" y="442"/>
                  <a:pt x="10800" y="443"/>
                </a:cubicBezTo>
                <a:cubicBezTo>
                  <a:pt x="12279" y="443"/>
                  <a:pt x="13741" y="760"/>
                  <a:pt x="15088" y="1372"/>
                </a:cubicBezTo>
                <a:lnTo>
                  <a:pt x="15272" y="969"/>
                </a:lnTo>
                <a:cubicBezTo>
                  <a:pt x="13867" y="330"/>
                  <a:pt x="12342" y="-1"/>
                  <a:pt x="10799" y="0"/>
                </a:cubicBezTo>
                <a:cubicBezTo>
                  <a:pt x="9257" y="0"/>
                  <a:pt x="7732" y="330"/>
                  <a:pt x="6327" y="969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 New Roman" charset="0"/>
        <a:buChar char="ﻪ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CCFF"/>
        </a:buClr>
        <a:buFont typeface="Times New Roman" charset="0"/>
        <a:buChar char="ﻩ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66FF"/>
        </a:buClr>
        <a:buFont typeface="Times New Roman" charset="0"/>
        <a:buChar char="ﻯ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CCFF"/>
        </a:buClr>
        <a:buFont typeface="Times New Roman" charset="0"/>
        <a:buChar char="ﻳ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CC"/>
        </a:buClr>
        <a:buFont typeface="Times New Roman" charset="0"/>
        <a:buChar char="ﻬ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CC"/>
        </a:buClr>
        <a:buFont typeface="Times New Roman" charset="0"/>
        <a:buChar char="ﻬ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CC"/>
        </a:buClr>
        <a:buFont typeface="Times New Roman" charset="0"/>
        <a:buChar char="ﻬ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CC"/>
        </a:buClr>
        <a:buFont typeface="Times New Roman" charset="0"/>
        <a:buChar char="ﻬ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CC"/>
        </a:buClr>
        <a:buFont typeface="Times New Roman" charset="0"/>
        <a:buChar char="ﻬ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Panel Data Analysis 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Presenter: Mei-Yun Hsieh</a:t>
            </a:r>
          </a:p>
          <a:p>
            <a:r>
              <a:rPr lang="en-US" altLang="zh-TW" dirty="0"/>
              <a:t>Date: 2017/09/05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870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Fixed-Effect Model, Stata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Another way to estimate fixed effects: n entity-specific intercepts (using </a:t>
            </a:r>
            <a:r>
              <a:rPr lang="en-US" altLang="zh-TW" dirty="0" err="1">
                <a:solidFill>
                  <a:srgbClr val="0070C0"/>
                </a:solidFill>
              </a:rPr>
              <a:t>areg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152732"/>
            <a:ext cx="3496163" cy="1562318"/>
          </a:xfrm>
          <a:prstGeom prst="rect">
            <a:avLst/>
          </a:prstGeom>
        </p:spPr>
      </p:pic>
      <p:sp>
        <p:nvSpPr>
          <p:cNvPr id="7" name="矩形圖說文字 6"/>
          <p:cNvSpPr/>
          <p:nvPr/>
        </p:nvSpPr>
        <p:spPr>
          <a:xfrm>
            <a:off x="5669019" y="4941168"/>
            <a:ext cx="3096345" cy="1559104"/>
          </a:xfrm>
          <a:prstGeom prst="wedgeRectCallout">
            <a:avLst>
              <a:gd name="adj1" fmla="val -63894"/>
              <a:gd name="adj2" fmla="val -602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If this number is &lt; 0.05 then your model is ok. </a:t>
            </a:r>
            <a:r>
              <a:rPr lang="en-US" altLang="zh-TW" dirty="0"/>
              <a:t>This is a test (F) to see whether all the coefficients in the model are different than zero.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2699792" y="3517076"/>
            <a:ext cx="5530232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/>
              <a:t>absorb(country):Hide the binary variables for each entity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9BE88E4-46B9-400A-9588-37001A423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07444"/>
            <a:ext cx="3715268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6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Fixed-Effect Model, Stata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common intercept and n-1 binary </a:t>
            </a:r>
            <a:r>
              <a:rPr lang="en-US" altLang="zh-TW" dirty="0" err="1"/>
              <a:t>regressors</a:t>
            </a:r>
            <a:r>
              <a:rPr lang="en-US" altLang="zh-TW" dirty="0"/>
              <a:t> (using dummies and regress)</a:t>
            </a:r>
          </a:p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6"/>
          <a:stretch/>
        </p:blipFill>
        <p:spPr bwMode="auto">
          <a:xfrm>
            <a:off x="1327866" y="3114460"/>
            <a:ext cx="4268484" cy="34727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33053" y="3533566"/>
            <a:ext cx="795416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/>
              <a:t>Notice the “xi:” (interaction expansion) to automatically generate dummy variables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33053" y="3904198"/>
            <a:ext cx="5294783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/>
              <a:t>Notice the “</a:t>
            </a:r>
            <a:r>
              <a:rPr lang="en-US" altLang="zh-TW" dirty="0" err="1"/>
              <a:t>i</a:t>
            </a:r>
            <a:r>
              <a:rPr lang="en-US" altLang="zh-TW" dirty="0"/>
              <a:t>.” before the indicator variable for entities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365104"/>
            <a:ext cx="3398635" cy="1512168"/>
          </a:xfrm>
          <a:prstGeom prst="rect">
            <a:avLst/>
          </a:prstGeom>
        </p:spPr>
      </p:pic>
      <p:sp>
        <p:nvSpPr>
          <p:cNvPr id="8" name="矩形圖說文字 7"/>
          <p:cNvSpPr/>
          <p:nvPr/>
        </p:nvSpPr>
        <p:spPr>
          <a:xfrm>
            <a:off x="5672537" y="5216066"/>
            <a:ext cx="3096345" cy="1559104"/>
          </a:xfrm>
          <a:prstGeom prst="wedgeRectCallout">
            <a:avLst>
              <a:gd name="adj1" fmla="val -66116"/>
              <a:gd name="adj2" fmla="val -6359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If this number is &lt; 0.05 then your model is ok. </a:t>
            </a:r>
            <a:r>
              <a:rPr lang="en-US" altLang="zh-TW" dirty="0"/>
              <a:t>This is a test (F) to see whether all the coefficients in the model are different than zero.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5667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Fixed-Effect Model, SAS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9" y="1700808"/>
            <a:ext cx="4248472" cy="420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21" y="2996952"/>
            <a:ext cx="425370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364088" y="2996952"/>
            <a:ext cx="259228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085376" y="3645024"/>
            <a:ext cx="10801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104416" y="5229200"/>
            <a:ext cx="10801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986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Random-Effect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The variation across entities is assumed to be </a:t>
            </a:r>
            <a:r>
              <a:rPr lang="en-US" altLang="zh-TW" sz="2000" dirty="0">
                <a:solidFill>
                  <a:srgbClr val="FF0000"/>
                </a:solidFill>
              </a:rPr>
              <a:t>random and uncorrelated</a:t>
            </a:r>
            <a:r>
              <a:rPr lang="en-US" altLang="zh-TW" sz="2000" dirty="0"/>
              <a:t> with the predictor or independent variables included in the model.</a:t>
            </a:r>
          </a:p>
          <a:p>
            <a:endParaRPr lang="en-US" altLang="zh-TW" sz="2000" dirty="0"/>
          </a:p>
          <a:p>
            <a:r>
              <a:rPr lang="en-US" altLang="zh-TW" sz="2000" dirty="0"/>
              <a:t>In random-effects you </a:t>
            </a:r>
            <a:r>
              <a:rPr lang="en-US" altLang="zh-TW" sz="2000" dirty="0">
                <a:solidFill>
                  <a:srgbClr val="FF0000"/>
                </a:solidFill>
              </a:rPr>
              <a:t>need to specify those individual characteristics</a:t>
            </a:r>
            <a:r>
              <a:rPr lang="en-US" altLang="zh-TW" sz="2000" dirty="0"/>
              <a:t> that may or may not influence the predictor variables. </a:t>
            </a:r>
          </a:p>
          <a:p>
            <a:endParaRPr lang="en-US" altLang="zh-TW" sz="2000" dirty="0"/>
          </a:p>
          <a:p>
            <a:r>
              <a:rPr lang="en-US" altLang="zh-TW" sz="2000" dirty="0"/>
              <a:t>RE allows to </a:t>
            </a:r>
            <a:r>
              <a:rPr lang="en-US" altLang="zh-TW" sz="2000" dirty="0">
                <a:solidFill>
                  <a:srgbClr val="FF0000"/>
                </a:solidFill>
              </a:rPr>
              <a:t>generalize</a:t>
            </a:r>
            <a:r>
              <a:rPr lang="en-US" altLang="zh-TW" sz="2000" dirty="0"/>
              <a:t> the inferences beyond the sample used in the model.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92952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Random-Effect Model, Stata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You can estimate a random effects model using </a:t>
            </a:r>
            <a:r>
              <a:rPr lang="en-US" altLang="zh-TW" dirty="0" err="1">
                <a:solidFill>
                  <a:srgbClr val="0070C0"/>
                </a:solidFill>
              </a:rPr>
              <a:t>xtreg</a:t>
            </a:r>
            <a:r>
              <a:rPr lang="en-US" altLang="zh-TW" dirty="0"/>
              <a:t> and the option </a:t>
            </a:r>
            <a:r>
              <a:rPr lang="en-US" altLang="zh-TW" dirty="0">
                <a:solidFill>
                  <a:srgbClr val="0070C0"/>
                </a:solidFill>
              </a:rPr>
              <a:t>re.</a:t>
            </a:r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992" y="3075630"/>
            <a:ext cx="2376264" cy="32020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67" y="3573016"/>
            <a:ext cx="33349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矩形圖說文字 5"/>
          <p:cNvSpPr/>
          <p:nvPr/>
        </p:nvSpPr>
        <p:spPr>
          <a:xfrm>
            <a:off x="5669018" y="5062666"/>
            <a:ext cx="3096345" cy="1559104"/>
          </a:xfrm>
          <a:prstGeom prst="wedgeRectCallout">
            <a:avLst>
              <a:gd name="adj1" fmla="val -59718"/>
              <a:gd name="adj2" fmla="val -332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If this number is &lt; 0.05 then your model is ok. </a:t>
            </a:r>
            <a:r>
              <a:rPr lang="en-US" altLang="zh-TW" dirty="0"/>
              <a:t>This is a test (F) to see whether all the coefficients in the model are different than zero.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262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Random-Effect Model, SAS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386" y="1710328"/>
            <a:ext cx="435705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355976" y="3690548"/>
            <a:ext cx="10801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355976" y="5301208"/>
            <a:ext cx="10801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3266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Fixed Effect versus Random Effect Models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" y="2060848"/>
            <a:ext cx="89439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994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4" y="692696"/>
            <a:ext cx="48291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6" y="5253965"/>
            <a:ext cx="4772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4565139" cy="210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396832" y="227549"/>
            <a:ext cx="6585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b="1" dirty="0"/>
              <a:t>SAS</a:t>
            </a:r>
            <a:endParaRPr lang="zh-TW" altLang="en-US" sz="24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6146674" y="229290"/>
            <a:ext cx="84099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b="1" dirty="0"/>
              <a:t>Stata</a:t>
            </a:r>
            <a:endParaRPr lang="zh-TW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86504" y="692696"/>
            <a:ext cx="2414587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499993" y="692696"/>
            <a:ext cx="2853626" cy="17453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547664" y="3573016"/>
            <a:ext cx="2448272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7596337" y="1124744"/>
            <a:ext cx="149927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167006" y="6237312"/>
            <a:ext cx="4748673" cy="60732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4395327" y="1611992"/>
            <a:ext cx="4748673" cy="12037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75121023-1F5A-4DCB-8878-E47B5D9D030F}"/>
              </a:ext>
            </a:extLst>
          </p:cNvPr>
          <p:cNvGrpSpPr/>
          <p:nvPr/>
        </p:nvGrpSpPr>
        <p:grpSpPr>
          <a:xfrm>
            <a:off x="4939031" y="3789040"/>
            <a:ext cx="1437808" cy="720080"/>
            <a:chOff x="4939031" y="3789040"/>
            <a:chExt cx="1437808" cy="720080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0B18648B-629C-4501-9DF2-E25E1058626E}"/>
                </a:ext>
              </a:extLst>
            </p:cNvPr>
            <p:cNvSpPr/>
            <p:nvPr/>
          </p:nvSpPr>
          <p:spPr bwMode="auto">
            <a:xfrm>
              <a:off x="4939031" y="3789040"/>
              <a:ext cx="1437808" cy="720080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</a:endParaRPr>
            </a:p>
          </p:txBody>
        </p:sp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0847271B-8D09-48B2-9E2F-9449250BF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1810" y="3853321"/>
              <a:ext cx="1228896" cy="552527"/>
            </a:xfrm>
            <a:prstGeom prst="rect">
              <a:avLst/>
            </a:prstGeom>
          </p:spPr>
        </p:pic>
      </p:grp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33540D8F-AB10-4B69-B77A-C86AD5BD1726}"/>
              </a:ext>
            </a:extLst>
          </p:cNvPr>
          <p:cNvCxnSpPr>
            <a:cxnSpLocks/>
          </p:cNvCxnSpPr>
          <p:nvPr/>
        </p:nvCxnSpPr>
        <p:spPr bwMode="auto">
          <a:xfrm flipH="1">
            <a:off x="1763688" y="4509120"/>
            <a:ext cx="3175344" cy="1980342"/>
          </a:xfrm>
          <a:prstGeom prst="straightConnector1">
            <a:avLst/>
          </a:prstGeom>
          <a:solidFill>
            <a:srgbClr val="9999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7B863D20-8673-454A-8F63-01FCF2883745}"/>
              </a:ext>
            </a:extLst>
          </p:cNvPr>
          <p:cNvCxnSpPr>
            <a:cxnSpLocks/>
          </p:cNvCxnSpPr>
          <p:nvPr/>
        </p:nvCxnSpPr>
        <p:spPr bwMode="auto">
          <a:xfrm flipH="1">
            <a:off x="3779912" y="4796098"/>
            <a:ext cx="2736306" cy="1693364"/>
          </a:xfrm>
          <a:prstGeom prst="straightConnector1">
            <a:avLst/>
          </a:prstGeom>
          <a:solidFill>
            <a:srgbClr val="9999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B2F00AD3-BEC6-493C-8320-07668B175A11}"/>
              </a:ext>
            </a:extLst>
          </p:cNvPr>
          <p:cNvGrpSpPr/>
          <p:nvPr/>
        </p:nvGrpSpPr>
        <p:grpSpPr>
          <a:xfrm>
            <a:off x="6516216" y="3141551"/>
            <a:ext cx="1872208" cy="1654547"/>
            <a:chOff x="6516216" y="3141551"/>
            <a:chExt cx="1872208" cy="1654547"/>
          </a:xfrm>
        </p:grpSpPr>
        <p:pic>
          <p:nvPicPr>
            <p:cNvPr id="2" name="圖片 1">
              <a:extLst>
                <a:ext uri="{FF2B5EF4-FFF2-40B4-BE49-F238E27FC236}">
                  <a16:creationId xmlns:a16="http://schemas.microsoft.com/office/drawing/2014/main" id="{134313BD-8957-4F73-A246-1D18F1284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67173" y="3141551"/>
              <a:ext cx="1740338" cy="1654547"/>
            </a:xfrm>
            <a:prstGeom prst="rect">
              <a:avLst/>
            </a:prstGeom>
          </p:spPr>
        </p:pic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FE6D7802-45E8-4405-859D-FB1B28C28220}"/>
                </a:ext>
              </a:extLst>
            </p:cNvPr>
            <p:cNvSpPr/>
            <p:nvPr/>
          </p:nvSpPr>
          <p:spPr bwMode="auto">
            <a:xfrm>
              <a:off x="6516216" y="3141551"/>
              <a:ext cx="1872208" cy="1654547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</a:endParaRPr>
            </a:p>
          </p:txBody>
        </p:sp>
      </p:grpSp>
      <p:cxnSp>
        <p:nvCxnSpPr>
          <p:cNvPr id="11264" name="直線單箭頭接點 11263">
            <a:extLst>
              <a:ext uri="{FF2B5EF4-FFF2-40B4-BE49-F238E27FC236}">
                <a16:creationId xmlns:a16="http://schemas.microsoft.com/office/drawing/2014/main" id="{61A2036B-B1D4-4E46-9621-2558DBC75D5E}"/>
              </a:ext>
            </a:extLst>
          </p:cNvPr>
          <p:cNvCxnSpPr>
            <a:cxnSpLocks/>
            <a:stCxn id="25" idx="0"/>
          </p:cNvCxnSpPr>
          <p:nvPr/>
        </p:nvCxnSpPr>
        <p:spPr bwMode="auto">
          <a:xfrm flipV="1">
            <a:off x="5657935" y="2132856"/>
            <a:ext cx="138201" cy="1656184"/>
          </a:xfrm>
          <a:prstGeom prst="straightConnector1">
            <a:avLst/>
          </a:prstGeom>
          <a:solidFill>
            <a:srgbClr val="9999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0" name="直線單箭頭接點 11269">
            <a:extLst>
              <a:ext uri="{FF2B5EF4-FFF2-40B4-BE49-F238E27FC236}">
                <a16:creationId xmlns:a16="http://schemas.microsoft.com/office/drawing/2014/main" id="{7E0BD035-CBD2-4F2D-B5BD-19A5EA95AC3A}"/>
              </a:ext>
            </a:extLst>
          </p:cNvPr>
          <p:cNvCxnSpPr>
            <a:cxnSpLocks/>
          </p:cNvCxnSpPr>
          <p:nvPr/>
        </p:nvCxnSpPr>
        <p:spPr bwMode="auto">
          <a:xfrm flipV="1">
            <a:off x="7258472" y="2132856"/>
            <a:ext cx="114849" cy="1008112"/>
          </a:xfrm>
          <a:prstGeom prst="straightConnector1">
            <a:avLst/>
          </a:prstGeom>
          <a:solidFill>
            <a:srgbClr val="9999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37247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Torres-Reyna, Oscar. "Panel data analysis fixed and random effects using Stata (v. 4.2)." </a:t>
            </a:r>
            <a:r>
              <a:rPr lang="en-US" altLang="zh-TW" sz="2000" i="1" dirty="0"/>
              <a:t>Data &amp; Statistical Services, </a:t>
            </a:r>
            <a:r>
              <a:rPr lang="en-US" altLang="zh-TW" sz="2000" i="1" dirty="0" err="1"/>
              <a:t>Priceton</a:t>
            </a:r>
            <a:r>
              <a:rPr lang="en-US" altLang="zh-TW" sz="2000" i="1" dirty="0"/>
              <a:t> </a:t>
            </a:r>
            <a:r>
              <a:rPr lang="en-US" altLang="zh-TW" sz="2000" i="1" dirty="0" err="1"/>
              <a:t>niversity</a:t>
            </a:r>
            <a:r>
              <a:rPr lang="en-US" altLang="zh-TW" sz="2000" dirty="0"/>
              <a:t> (2007).</a:t>
            </a:r>
          </a:p>
          <a:p>
            <a:r>
              <a:rPr lang="en-US" altLang="zh-TW" sz="2000" dirty="0"/>
              <a:t>Park, Hun </a:t>
            </a:r>
            <a:r>
              <a:rPr lang="en-US" altLang="zh-TW" sz="2000" dirty="0" err="1"/>
              <a:t>Myoung</a:t>
            </a:r>
            <a:r>
              <a:rPr lang="en-US" altLang="zh-TW" sz="2000" dirty="0"/>
              <a:t>. "Linear regression models for panel data using SAS, Stata, LIMDEP, and SPSS." (2015).</a:t>
            </a:r>
          </a:p>
          <a:p>
            <a:r>
              <a:rPr lang="zh-TW" altLang="en-US" sz="2000" dirty="0"/>
              <a:t>葉光輝</a:t>
            </a:r>
            <a:r>
              <a:rPr lang="en-US" altLang="zh-TW" sz="2000" dirty="0"/>
              <a:t>. "[</a:t>
            </a:r>
            <a:r>
              <a:rPr lang="zh-TW" altLang="en-US" sz="2000" dirty="0"/>
              <a:t>尋找機制與過程</a:t>
            </a:r>
            <a:r>
              <a:rPr lang="en-US" altLang="zh-TW" sz="2000" dirty="0"/>
              <a:t>: </a:t>
            </a:r>
            <a:r>
              <a:rPr lang="zh-TW" altLang="en-US" sz="2000" dirty="0"/>
              <a:t>長期追蹤研究的功用</a:t>
            </a:r>
            <a:r>
              <a:rPr lang="en-US" altLang="zh-TW" sz="2000" dirty="0"/>
              <a:t>] </a:t>
            </a:r>
            <a:r>
              <a:rPr lang="zh-TW" altLang="en-US" sz="2000" dirty="0"/>
              <a:t>回應文</a:t>
            </a:r>
            <a:r>
              <a:rPr lang="en-US" altLang="zh-TW" sz="2000" dirty="0"/>
              <a:t>." </a:t>
            </a:r>
            <a:r>
              <a:rPr lang="en-US" altLang="zh-TW" sz="2000" i="1" dirty="0"/>
              <a:t>αβγ </a:t>
            </a:r>
            <a:r>
              <a:rPr lang="zh-TW" altLang="en-US" sz="2000" i="1" dirty="0"/>
              <a:t>量化研究學刊</a:t>
            </a:r>
            <a:r>
              <a:rPr lang="zh-TW" altLang="en-US" sz="2000" dirty="0"/>
              <a:t> </a:t>
            </a:r>
            <a:r>
              <a:rPr lang="en-US" altLang="zh-TW" sz="2000" dirty="0"/>
              <a:t>2.1 (2008): 27-33.</a:t>
            </a:r>
          </a:p>
        </p:txBody>
      </p:sp>
    </p:spTree>
    <p:extLst>
      <p:ext uri="{BB962C8B-B14F-4D97-AF65-F5344CB8AC3E}">
        <p14:creationId xmlns:p14="http://schemas.microsoft.com/office/powerpoint/2010/main" val="150524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Study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TW" b="1" dirty="0"/>
              <a:t>Cross-section research---</a:t>
            </a:r>
            <a:r>
              <a:rPr lang="zh-TW" altLang="en-US" sz="2800" b="1" dirty="0"/>
              <a:t>缺乏</a:t>
            </a:r>
            <a:r>
              <a:rPr lang="en-US" altLang="zh-TW" sz="2800" b="1" dirty="0"/>
              <a:t>[</a:t>
            </a:r>
            <a:r>
              <a:rPr lang="zh-TW" altLang="en-US" sz="2800" b="1" dirty="0"/>
              <a:t>時間</a:t>
            </a:r>
            <a:r>
              <a:rPr lang="en-US" altLang="zh-TW" sz="2800" b="1" dirty="0"/>
              <a:t>]</a:t>
            </a:r>
            <a:r>
              <a:rPr lang="zh-TW" altLang="en-US" sz="2800" b="1" dirty="0"/>
              <a:t>的訊息</a:t>
            </a:r>
            <a:endParaRPr lang="en-US" altLang="zh-TW" sz="2800" b="1" dirty="0"/>
          </a:p>
          <a:p>
            <a:pPr lvl="1"/>
            <a:r>
              <a:rPr lang="zh-TW" altLang="en-US" dirty="0"/>
              <a:t>單一時間點的狀態</a:t>
            </a:r>
            <a:endParaRPr lang="en-US" altLang="zh-TW" dirty="0"/>
          </a:p>
          <a:p>
            <a:pPr lvl="1"/>
            <a:r>
              <a:rPr lang="zh-TW" altLang="en-US" dirty="0"/>
              <a:t>無法判定因果關係，</a:t>
            </a:r>
            <a:endParaRPr lang="en-US" altLang="zh-TW" dirty="0"/>
          </a:p>
          <a:p>
            <a:pPr lvl="1"/>
            <a:r>
              <a:rPr lang="zh-TW" altLang="en-US" dirty="0"/>
              <a:t>無法判定狀態改變的時間點</a:t>
            </a:r>
            <a:endParaRPr lang="en-US" altLang="zh-TW" dirty="0"/>
          </a:p>
          <a:p>
            <a:r>
              <a:rPr lang="en-US" altLang="zh-TW" b="1" dirty="0"/>
              <a:t>Longitudinal research</a:t>
            </a:r>
          </a:p>
          <a:p>
            <a:pPr lvl="1"/>
            <a:r>
              <a:rPr lang="en-US" altLang="zh-TW" dirty="0"/>
              <a:t>time series</a:t>
            </a:r>
          </a:p>
          <a:p>
            <a:pPr lvl="1"/>
            <a:r>
              <a:rPr lang="en-US" altLang="zh-TW" dirty="0"/>
              <a:t>trend analysis</a:t>
            </a:r>
          </a:p>
          <a:p>
            <a:pPr lvl="1"/>
            <a:r>
              <a:rPr lang="en-US" altLang="zh-TW" dirty="0"/>
              <a:t>cohort analysis</a:t>
            </a:r>
          </a:p>
          <a:p>
            <a:pPr lvl="1"/>
            <a:r>
              <a:rPr lang="en-US" altLang="zh-TW" dirty="0"/>
              <a:t>panel study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326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TW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Panel study</a:t>
            </a:r>
            <a:endParaRPr lang="zh-TW" alt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dirty="0"/>
              <a:t>固定的對象</a:t>
            </a:r>
            <a:endParaRPr lang="en-US" altLang="zh-TW" dirty="0"/>
          </a:p>
          <a:p>
            <a:r>
              <a:rPr lang="zh-TW" altLang="en-US" dirty="0"/>
              <a:t>多個時間點</a:t>
            </a:r>
            <a:endParaRPr lang="en-US" altLang="zh-TW" dirty="0"/>
          </a:p>
          <a:p>
            <a:r>
              <a:rPr lang="zh-TW" altLang="en-US" dirty="0"/>
              <a:t>長期重複追蹤調查</a:t>
            </a:r>
            <a:endParaRPr lang="en-US" altLang="zh-TW" dirty="0"/>
          </a:p>
          <a:p>
            <a:endParaRPr lang="en-US" altLang="zh-TW" dirty="0"/>
          </a:p>
          <a:p>
            <a:pPr marL="457200" lvl="1" indent="0" algn="ctr">
              <a:buNone/>
            </a:pPr>
            <a:r>
              <a:rPr lang="zh-TW" altLang="en-US" dirty="0"/>
              <a:t>結合了</a:t>
            </a:r>
            <a:r>
              <a:rPr lang="en-US" altLang="zh-TW" b="1" dirty="0"/>
              <a:t>Cross-section</a:t>
            </a:r>
            <a:r>
              <a:rPr lang="zh-TW" altLang="en-US" dirty="0"/>
              <a:t>與</a:t>
            </a:r>
            <a:r>
              <a:rPr lang="en-US" altLang="zh-TW" b="1" dirty="0"/>
              <a:t>Longitudinal</a:t>
            </a:r>
            <a:r>
              <a:rPr lang="zh-TW" altLang="en-US" dirty="0"/>
              <a:t>的資訊</a:t>
            </a:r>
          </a:p>
        </p:txBody>
      </p:sp>
    </p:spTree>
    <p:extLst>
      <p:ext uri="{BB962C8B-B14F-4D97-AF65-F5344CB8AC3E}">
        <p14:creationId xmlns:p14="http://schemas.microsoft.com/office/powerpoint/2010/main" val="171102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772" y="1496144"/>
            <a:ext cx="46005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 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2487960" y="1602240"/>
            <a:ext cx="706983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275856" y="1556792"/>
            <a:ext cx="648072" cy="4968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25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Before model, Stata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You need to set Stata to handle panel data by using the command </a:t>
            </a:r>
            <a:r>
              <a:rPr lang="en-US" altLang="zh-TW" dirty="0" err="1">
                <a:solidFill>
                  <a:srgbClr val="0070C0"/>
                </a:solidFill>
              </a:rPr>
              <a:t>xtset</a:t>
            </a:r>
            <a:r>
              <a:rPr lang="en-US" altLang="zh-TW" dirty="0"/>
              <a:t>. type: </a:t>
            </a:r>
          </a:p>
          <a:p>
            <a:endParaRPr lang="en-US" altLang="zh-TW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57552"/>
            <a:ext cx="3683161" cy="34746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287" y="3933056"/>
            <a:ext cx="598654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52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Model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TW" sz="3200" dirty="0" err="1"/>
              <a:t>Hausman</a:t>
            </a:r>
            <a:r>
              <a:rPr lang="en-US" altLang="zh-TW" sz="3200" dirty="0"/>
              <a:t> Test :</a:t>
            </a:r>
            <a:endParaRPr lang="en-US" altLang="zh-TW" dirty="0"/>
          </a:p>
          <a:p>
            <a:pPr lvl="1"/>
            <a:r>
              <a:rPr lang="en-US" altLang="zh-TW" dirty="0"/>
              <a:t>Fixed-Effect Model:</a:t>
            </a:r>
          </a:p>
          <a:p>
            <a:pPr lvl="2"/>
            <a:r>
              <a:rPr lang="zh-TW" altLang="en-US" dirty="0"/>
              <a:t>假設研究只對所擁有之樣本作推論</a:t>
            </a:r>
            <a:endParaRPr lang="en-US" altLang="zh-TW" dirty="0"/>
          </a:p>
          <a:p>
            <a:pPr lvl="2"/>
            <a:r>
              <a:rPr lang="zh-TW" altLang="en-US" dirty="0"/>
              <a:t>最小平方虛擬變數模型 </a:t>
            </a:r>
            <a:r>
              <a:rPr lang="en-US" altLang="zh-TW" dirty="0"/>
              <a:t>(Least Square Dummy Variable Model, LSDV)</a:t>
            </a:r>
          </a:p>
          <a:p>
            <a:pPr lvl="3"/>
            <a:r>
              <a:rPr lang="zh-TW" altLang="en-US" dirty="0"/>
              <a:t>加入虛擬變數</a:t>
            </a:r>
            <a:r>
              <a:rPr lang="en-US" altLang="zh-TW" dirty="0"/>
              <a:t>(dummy variable)</a:t>
            </a:r>
            <a:r>
              <a:rPr lang="zh-TW" altLang="en-US" dirty="0"/>
              <a:t>以衡量不被觀察的變數</a:t>
            </a:r>
            <a:r>
              <a:rPr lang="en-US" altLang="zh-TW" dirty="0"/>
              <a:t>(unobserved variables)</a:t>
            </a:r>
            <a:r>
              <a:rPr lang="zh-TW" altLang="en-US" dirty="0"/>
              <a:t>對模型的影響</a:t>
            </a:r>
            <a:endParaRPr lang="en-US" altLang="zh-TW" dirty="0"/>
          </a:p>
          <a:p>
            <a:pPr marL="857250" lvl="2" indent="0">
              <a:buNone/>
            </a:pPr>
            <a:endParaRPr lang="en-US" altLang="zh-TW" dirty="0"/>
          </a:p>
          <a:p>
            <a:pPr lvl="1"/>
            <a:r>
              <a:rPr lang="en-US" altLang="zh-TW" dirty="0"/>
              <a:t>Random-Effect Model:</a:t>
            </a:r>
          </a:p>
          <a:p>
            <a:pPr lvl="2"/>
            <a:r>
              <a:rPr lang="zh-TW" altLang="en-US" dirty="0"/>
              <a:t>將樣本視為取自一個母群體的隨機樣本</a:t>
            </a:r>
            <a:endParaRPr lang="en-US" altLang="zh-TW" dirty="0"/>
          </a:p>
          <a:p>
            <a:pPr lvl="2"/>
            <a:r>
              <a:rPr lang="en-US" altLang="zh-TW" dirty="0"/>
              <a:t>Generalized least squares (GLS)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3583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Hausman</a:t>
            </a:r>
            <a:r>
              <a:rPr lang="en-US" altLang="zh-TW" dirty="0"/>
              <a:t> Test, Stata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4015435" cy="31127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" y="2038156"/>
            <a:ext cx="8964277" cy="2781688"/>
          </a:xfrm>
          <a:prstGeom prst="rect">
            <a:avLst/>
          </a:prstGeom>
        </p:spPr>
      </p:pic>
      <p:sp>
        <p:nvSpPr>
          <p:cNvPr id="5" name="矩形圖說文字 4"/>
          <p:cNvSpPr/>
          <p:nvPr/>
        </p:nvSpPr>
        <p:spPr>
          <a:xfrm>
            <a:off x="3419872" y="5168552"/>
            <a:ext cx="4824536" cy="432048"/>
          </a:xfrm>
          <a:prstGeom prst="wedgeRectCallout">
            <a:avLst>
              <a:gd name="adj1" fmla="val -39787"/>
              <a:gd name="adj2" fmla="val -14464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ysClr val="windowText" lastClr="000000"/>
                </a:solidFill>
              </a:rPr>
              <a:t>If this is &lt; 0.05 (i.e. significant) use fixed effects.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6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Fixed-Effect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endParaRPr lang="en-US" altLang="zh-TW" sz="2000" dirty="0"/>
          </a:p>
          <a:p>
            <a:endParaRPr lang="en-US" altLang="zh-TW" sz="2000" dirty="0"/>
          </a:p>
          <a:p>
            <a:r>
              <a:rPr lang="en-US" altLang="zh-TW" sz="2000" dirty="0"/>
              <a:t>We assume that </a:t>
            </a:r>
            <a:r>
              <a:rPr lang="en-US" altLang="zh-TW" sz="2000" dirty="0">
                <a:solidFill>
                  <a:srgbClr val="FF0000"/>
                </a:solidFill>
              </a:rPr>
              <a:t>something within the individual may impact or bias the predictor or outcome variables</a:t>
            </a:r>
            <a:r>
              <a:rPr lang="en-US" altLang="zh-TW" sz="2000" dirty="0"/>
              <a:t> and we need to control for this. </a:t>
            </a:r>
          </a:p>
          <a:p>
            <a:endParaRPr lang="en-US" altLang="zh-TW" sz="2000" dirty="0"/>
          </a:p>
          <a:p>
            <a:r>
              <a:rPr lang="en-US" altLang="zh-TW" sz="2000" dirty="0"/>
              <a:t>FE model is that those </a:t>
            </a:r>
            <a:r>
              <a:rPr lang="en-US" altLang="zh-TW" sz="2000" dirty="0">
                <a:solidFill>
                  <a:srgbClr val="FF0000"/>
                </a:solidFill>
              </a:rPr>
              <a:t>time-invariant characteristics are unique to the individual</a:t>
            </a:r>
            <a:r>
              <a:rPr lang="en-US" altLang="zh-TW" sz="2000" dirty="0"/>
              <a:t> and should not be correlated with other individual characteristics.</a:t>
            </a:r>
          </a:p>
          <a:p>
            <a:endParaRPr lang="en-US" altLang="zh-TW" sz="2000" dirty="0"/>
          </a:p>
          <a:p>
            <a:pPr marL="0" indent="0" algn="ctr">
              <a:buNone/>
            </a:pPr>
            <a:r>
              <a:rPr lang="en-US" altLang="zh-TW" sz="2000" b="1" dirty="0"/>
              <a:t>Fixed-effects models are designed to study the causes of changes within a person [or entity].</a:t>
            </a:r>
          </a:p>
        </p:txBody>
      </p:sp>
    </p:spTree>
    <p:extLst>
      <p:ext uri="{BB962C8B-B14F-4D97-AF65-F5344CB8AC3E}">
        <p14:creationId xmlns:p14="http://schemas.microsoft.com/office/powerpoint/2010/main" val="131727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Fixed-Effect Model, Stata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Fixed effects: n entity-specific intercepts using </a:t>
            </a:r>
            <a:r>
              <a:rPr lang="en-US" altLang="zh-TW" dirty="0" err="1">
                <a:solidFill>
                  <a:srgbClr val="0070C0"/>
                </a:solidFill>
              </a:rPr>
              <a:t>xtreg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dirty="0"/>
              <a:t>and the option </a:t>
            </a:r>
            <a:r>
              <a:rPr lang="en-US" altLang="zh-TW" dirty="0" err="1">
                <a:solidFill>
                  <a:srgbClr val="0070C0"/>
                </a:solidFill>
              </a:rPr>
              <a:t>fe</a:t>
            </a:r>
            <a:r>
              <a:rPr lang="en-US" altLang="zh-TW" dirty="0">
                <a:solidFill>
                  <a:srgbClr val="0070C0"/>
                </a:solidFill>
              </a:rPr>
              <a:t>.</a:t>
            </a:r>
            <a:r>
              <a:rPr lang="en-US" altLang="zh-TW" dirty="0"/>
              <a:t> </a:t>
            </a:r>
            <a:endParaRPr lang="zh-TW" altLang="en-US" dirty="0">
              <a:solidFill>
                <a:srgbClr val="0070C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4212"/>
            <a:ext cx="2700300" cy="46671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73016"/>
            <a:ext cx="68865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圖說文字 4"/>
          <p:cNvSpPr/>
          <p:nvPr/>
        </p:nvSpPr>
        <p:spPr>
          <a:xfrm>
            <a:off x="4918943" y="5157192"/>
            <a:ext cx="3096345" cy="1559104"/>
          </a:xfrm>
          <a:prstGeom prst="wedgeRectCallout">
            <a:avLst>
              <a:gd name="adj1" fmla="val 39706"/>
              <a:gd name="adj2" fmla="val -6652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If this number is &lt; 0.05 then your model is ok. </a:t>
            </a:r>
            <a:r>
              <a:rPr lang="en-US" altLang="zh-TW" dirty="0"/>
              <a:t>This is a test (F) to see whether all the coefficients in the model are different than zero.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6353316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2155</TotalTime>
  <Words>577</Words>
  <Application>Microsoft Office PowerPoint</Application>
  <PresentationFormat>如螢幕大小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ＭＳ Ｐゴシック</vt:lpstr>
      <vt:lpstr>Arial</vt:lpstr>
      <vt:lpstr>Times New Roman</vt:lpstr>
      <vt:lpstr>blue</vt:lpstr>
      <vt:lpstr>Panel Data Analysis </vt:lpstr>
      <vt:lpstr>Study design</vt:lpstr>
      <vt:lpstr>Panel study</vt:lpstr>
      <vt:lpstr>Data </vt:lpstr>
      <vt:lpstr>Before model, Stata</vt:lpstr>
      <vt:lpstr>Model </vt:lpstr>
      <vt:lpstr>Hausman Test, Stata</vt:lpstr>
      <vt:lpstr>Fixed-Effect Model</vt:lpstr>
      <vt:lpstr>Fixed-Effect Model, Stata</vt:lpstr>
      <vt:lpstr>Fixed-Effect Model, Stata</vt:lpstr>
      <vt:lpstr>Fixed-Effect Model, Stata</vt:lpstr>
      <vt:lpstr>Fixed-Effect Model, SAS</vt:lpstr>
      <vt:lpstr>Random-Effect Model</vt:lpstr>
      <vt:lpstr>Random-Effect Model, Stata</vt:lpstr>
      <vt:lpstr>Random-Effect Model, SAS</vt:lpstr>
      <vt:lpstr>Fixed Effect versus Random Effect Models</vt:lpstr>
      <vt:lpstr>PowerPoint 簡報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study</dc:title>
  <dc:creator>candy</dc:creator>
  <cp:lastModifiedBy>Hsia vera</cp:lastModifiedBy>
  <cp:revision>46</cp:revision>
  <dcterms:created xsi:type="dcterms:W3CDTF">2017-08-20T13:58:22Z</dcterms:created>
  <dcterms:modified xsi:type="dcterms:W3CDTF">2017-09-05T01:35:05Z</dcterms:modified>
</cp:coreProperties>
</file>