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92" r:id="rId10"/>
    <p:sldId id="275" r:id="rId11"/>
    <p:sldId id="294" r:id="rId12"/>
    <p:sldId id="266" r:id="rId13"/>
    <p:sldId id="276" r:id="rId14"/>
    <p:sldId id="277" r:id="rId15"/>
    <p:sldId id="278" r:id="rId16"/>
    <p:sldId id="295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7" r:id="rId27"/>
    <p:sldId id="289" r:id="rId28"/>
    <p:sldId id="293" r:id="rId29"/>
    <p:sldId id="291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0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3417-CC21-4280-ACBA-3E475C53684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96F92-618E-472E-9938-4E0FC21E0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37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Hb / </a:t>
            </a:r>
            <a:r>
              <a:rPr lang="en-US" altLang="zh-TW" dirty="0" err="1"/>
              <a:t>pRBC</a:t>
            </a:r>
            <a:r>
              <a:rPr lang="en-US" altLang="zh-TW" dirty="0"/>
              <a:t> SD </a:t>
            </a:r>
            <a:r>
              <a:rPr lang="zh-TW" altLang="en-US" dirty="0"/>
              <a:t>太大 也會沒有意義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138D23C-5F4E-43BA-9652-A60D89CE6EFE}" type="slidenum">
              <a:rPr lang="en-US" sz="1400" b="0" strike="noStrike" spc="-1" smtClean="0">
                <a:latin typeface="Times New Roman"/>
              </a:rPr>
              <a:pPr algn="r"/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820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rgbClr val="A05300"/>
                </a:solidFill>
              </a:rPr>
              <a:t>Female still is the strongest independent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rgbClr val="A05300"/>
                </a:solidFill>
              </a:rPr>
              <a:t>Trend in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 err="1">
                <a:solidFill>
                  <a:srgbClr val="A05300"/>
                </a:solidFill>
              </a:rPr>
              <a:t>Apfel</a:t>
            </a:r>
            <a:r>
              <a:rPr lang="en-US" altLang="zh-TW" sz="1200" dirty="0">
                <a:solidFill>
                  <a:srgbClr val="A05300"/>
                </a:solidFill>
              </a:rPr>
              <a:t> score : </a:t>
            </a:r>
            <a:r>
              <a:rPr lang="zh-TW" altLang="en-US" sz="1200" dirty="0">
                <a:solidFill>
                  <a:srgbClr val="A05300"/>
                </a:solidFill>
              </a:rPr>
              <a:t>可能因為止吐藥的給予，雖然在單變相有差異，可視為經過預防</a:t>
            </a:r>
            <a:r>
              <a:rPr lang="en-US" altLang="zh-TW" sz="1200" dirty="0">
                <a:solidFill>
                  <a:srgbClr val="A05300"/>
                </a:solidFill>
              </a:rPr>
              <a:t>/</a:t>
            </a:r>
            <a:r>
              <a:rPr lang="zh-TW" altLang="en-US" sz="1200" dirty="0">
                <a:solidFill>
                  <a:srgbClr val="A05300"/>
                </a:solidFill>
              </a:rPr>
              <a:t>處置，多變相反而看不到差異</a:t>
            </a:r>
            <a:endParaRPr lang="en-US" altLang="zh-TW" sz="1200" dirty="0">
              <a:solidFill>
                <a:srgbClr val="A053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138D23C-5F4E-43BA-9652-A60D89CE6EFE}" type="slidenum">
              <a:rPr lang="en-US" sz="1400" b="0" strike="noStrike" spc="-1" smtClean="0">
                <a:latin typeface="Times New Roman"/>
              </a:rPr>
              <a:pPr algn="r"/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105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IV</a:t>
            </a:r>
            <a:r>
              <a:rPr lang="zh-TW" altLang="en-US" dirty="0"/>
              <a:t>量 每公斤每小時增加</a:t>
            </a:r>
            <a:r>
              <a:rPr lang="en-US" altLang="zh-TW" dirty="0"/>
              <a:t>1</a:t>
            </a:r>
            <a:r>
              <a:rPr lang="zh-TW" altLang="en-US" dirty="0"/>
              <a:t> </a:t>
            </a:r>
            <a:r>
              <a:rPr lang="en-US" altLang="zh-TW" dirty="0"/>
              <a:t>ml</a:t>
            </a:r>
            <a:r>
              <a:rPr lang="zh-TW" altLang="en-US" dirty="0"/>
              <a:t> ，</a:t>
            </a:r>
            <a:r>
              <a:rPr lang="en-US" altLang="zh-TW" dirty="0"/>
              <a:t>POV</a:t>
            </a:r>
            <a:r>
              <a:rPr lang="zh-TW" altLang="en-US" dirty="0"/>
              <a:t>的機會變成</a:t>
            </a:r>
            <a:r>
              <a:rPr lang="en-US" altLang="zh-TW" dirty="0"/>
              <a:t>0.7</a:t>
            </a:r>
            <a:r>
              <a:rPr lang="zh-TW" altLang="en-US" dirty="0"/>
              <a:t>倍</a:t>
            </a:r>
            <a:endParaRPr lang="en-US" altLang="zh-TW" dirty="0"/>
          </a:p>
          <a:p>
            <a:r>
              <a:rPr lang="zh-TW" altLang="en-US" dirty="0"/>
              <a:t>術中</a:t>
            </a:r>
            <a:r>
              <a:rPr lang="en-US" altLang="zh-TW" dirty="0"/>
              <a:t>morphine</a:t>
            </a:r>
            <a:r>
              <a:rPr lang="zh-TW" altLang="en-US" dirty="0"/>
              <a:t>當量 每增加</a:t>
            </a:r>
            <a:r>
              <a:rPr lang="en-US" altLang="zh-TW" dirty="0"/>
              <a:t>1mg POV</a:t>
            </a:r>
            <a:r>
              <a:rPr lang="zh-TW" altLang="en-US" dirty="0"/>
              <a:t>的機會變成</a:t>
            </a:r>
            <a:r>
              <a:rPr lang="en-US" altLang="zh-TW" dirty="0"/>
              <a:t>1.07</a:t>
            </a:r>
            <a:r>
              <a:rPr lang="zh-TW" altLang="en-US" dirty="0"/>
              <a:t>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138D23C-5F4E-43BA-9652-A60D89CE6EFE}" type="slidenum">
              <a:rPr lang="en-US" sz="1400" b="0" strike="noStrike" spc="-1" smtClean="0">
                <a:latin typeface="Times New Roman"/>
              </a:rPr>
              <a:pPr algn="r"/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975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138D23C-5F4E-43BA-9652-A60D89CE6EFE}" type="slidenum">
              <a:rPr lang="en-US" sz="1400" b="0" strike="noStrike" spc="-1" smtClean="0">
                <a:latin typeface="Times New Roman"/>
              </a:rPr>
              <a:pPr algn="r"/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829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12 ?</a:t>
            </a:r>
          </a:p>
          <a:p>
            <a:r>
              <a:rPr lang="en-US" altLang="zh-TW" dirty="0"/>
              <a:t>13/65 = 0.2 mg/kg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138D23C-5F4E-43BA-9652-A60D89CE6EFE}" type="slidenum">
              <a:rPr lang="en-US" sz="1400" b="0" strike="noStrike" spc="-1" smtClean="0">
                <a:latin typeface="Times New Roman"/>
              </a:rPr>
              <a:pPr algn="r"/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911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12 ?</a:t>
            </a:r>
          </a:p>
          <a:p>
            <a:r>
              <a:rPr lang="en-US" altLang="zh-TW" dirty="0"/>
              <a:t>13/65 = 0.2 mg/kg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138D23C-5F4E-43BA-9652-A60D89CE6EFE}" type="slidenum">
              <a:rPr lang="en-US" sz="1400" b="0" strike="noStrike" spc="-1" smtClean="0">
                <a:latin typeface="Times New Roman"/>
              </a:rPr>
              <a:pPr algn="r"/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12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138D23C-5F4E-43BA-9652-A60D89CE6EFE}" type="slidenum">
              <a:rPr lang="en-US" sz="1400" b="0" strike="noStrike" spc="-1" smtClean="0">
                <a:latin typeface="Times New Roman"/>
              </a:rPr>
              <a:pPr algn="r"/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185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57F00-CA06-4D25-B461-B454972AD687}" type="datetimeFigureOut">
              <a:rPr lang="zh-TW" altLang="en-US" smtClean="0"/>
              <a:pPr/>
              <a:t>2020/10/23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98D8-8945-4831-9286-AB1E396777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/index.php?title=%E6%95%B0%E9%87%8F%E5%BF%83%E7%90%86%E5%AD%A6&amp;action=edit&amp;redlink=1" TargetMode="External"/><Relationship Id="rId3" Type="http://schemas.openxmlformats.org/officeDocument/2006/relationships/hyperlink" Target="https://zh.wikipedia.org/wiki/%E7%A6%BB%E6%95%A3%E9%80%89%E6%8B%A9%E6%B3%95" TargetMode="External"/><Relationship Id="rId7" Type="http://schemas.openxmlformats.org/officeDocument/2006/relationships/hyperlink" Target="https://zh.wikipedia.org/wiki/%E8%87%A8%E5%BA%8A%E7%A0%94%E7%A9%B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.wikipedia.org/wiki/%E7%94%9F%E7%89%A9%E7%BB%9F%E8%AE%A1%E5%AD%A6" TargetMode="External"/><Relationship Id="rId11" Type="http://schemas.openxmlformats.org/officeDocument/2006/relationships/hyperlink" Target="https://zh.wikipedia.org/wiki/%E7%BB%9F%E8%AE%A1" TargetMode="External"/><Relationship Id="rId5" Type="http://schemas.openxmlformats.org/officeDocument/2006/relationships/hyperlink" Target="https://zh.wikipedia.org/wiki/%E7%A4%BE%E4%BC%9A%E5%AD%A6" TargetMode="External"/><Relationship Id="rId10" Type="http://schemas.openxmlformats.org/officeDocument/2006/relationships/hyperlink" Target="https://zh.wikipedia.org/wiki/%E5%B8%82%E5%9C%BA%E8%90%A5%E9%94%80" TargetMode="External"/><Relationship Id="rId4" Type="http://schemas.openxmlformats.org/officeDocument/2006/relationships/hyperlink" Target="https://zh.wikipedia.org/wiki/%E5%A4%9A%E9%87%8D%E5%8F%98%E9%87%8F%E5%88%86%E6%9E%90" TargetMode="External"/><Relationship Id="rId9" Type="http://schemas.openxmlformats.org/officeDocument/2006/relationships/hyperlink" Target="https://zh.wikipedia.org/wiki/%E8%AE%A1%E9%87%8F%E7%BB%8F%E6%B5%8E%E5%AD%A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2C4FCF3B-2D8C-4A30-826E-E00E7D2718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5833"/>
            <a:ext cx="9144000" cy="20921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1762125" cy="120967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DFE219E2-C550-4E55-846B-D08885D594B1}"/>
              </a:ext>
            </a:extLst>
          </p:cNvPr>
          <p:cNvSpPr txBox="1"/>
          <p:nvPr/>
        </p:nvSpPr>
        <p:spPr>
          <a:xfrm>
            <a:off x="1691680" y="1542331"/>
            <a:ext cx="61436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spc="-1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減低手術後噁心嘔吐</a:t>
            </a:r>
            <a:r>
              <a:rPr lang="en-US" altLang="zh-TW" sz="3200" spc="-1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(PONV)</a:t>
            </a:r>
            <a:r>
              <a:rPr lang="zh-TW" altLang="en-US" sz="3200" spc="-1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發生</a:t>
            </a:r>
            <a:endParaRPr lang="en-US" altLang="zh-TW" sz="3200" spc="-1" dirty="0" smtClean="0">
              <a:solidFill>
                <a:srgbClr val="192637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3200" spc="-1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麻醉護士可以幫上忙嗎？</a:t>
            </a:r>
            <a:endParaRPr lang="en-US" altLang="zh-TW" sz="3200" spc="-1" dirty="0" smtClean="0">
              <a:solidFill>
                <a:srgbClr val="192637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endParaRPr lang="zh-TW" altLang="zh-TW" sz="3200" spc="-1" dirty="0">
              <a:solidFill>
                <a:srgbClr val="192637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672202" y="350100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潘恩源醫師</a:t>
            </a:r>
            <a:endParaRPr lang="en-US" altLang="zh-TW" dirty="0" smtClean="0"/>
          </a:p>
          <a:p>
            <a:r>
              <a:rPr lang="en-US" altLang="zh-TW" dirty="0" smtClean="0"/>
              <a:t>2020-10-23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280B3F8C-ED1F-430B-850E-DDEFADFF47B6}"/>
              </a:ext>
            </a:extLst>
          </p:cNvPr>
          <p:cNvSpPr txBox="1"/>
          <p:nvPr/>
        </p:nvSpPr>
        <p:spPr>
          <a:xfrm>
            <a:off x="3608014" y="49592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資料收集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59FA54C1-1E7B-4AE5-9F4C-8C459CC8210D}"/>
              </a:ext>
            </a:extLst>
          </p:cNvPr>
          <p:cNvSpPr txBox="1"/>
          <p:nvPr/>
        </p:nvSpPr>
        <p:spPr>
          <a:xfrm>
            <a:off x="1890986" y="2092786"/>
            <a:ext cx="3805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solidFill>
                  <a:srgbClr val="192637"/>
                </a:solidFill>
                <a:latin typeface="Arial" pitchFamily="34" charset="0"/>
                <a:cs typeface="Arial" pitchFamily="34" charset="0"/>
              </a:rPr>
              <a:t>Apfel</a:t>
            </a:r>
            <a:r>
              <a:rPr lang="en-US" altLang="zh-TW" sz="2000" dirty="0" smtClean="0">
                <a:solidFill>
                  <a:srgbClr val="1926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000" dirty="0">
                <a:solidFill>
                  <a:srgbClr val="192637"/>
                </a:solidFill>
                <a:latin typeface="Arial" pitchFamily="34" charset="0"/>
                <a:cs typeface="Arial" pitchFamily="34" charset="0"/>
              </a:rPr>
              <a:t>score</a:t>
            </a:r>
            <a:r>
              <a:rPr lang="zh-TW" altLang="en-US" sz="2000" dirty="0">
                <a:solidFill>
                  <a:srgbClr val="192637"/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000" dirty="0">
                <a:solidFill>
                  <a:srgbClr val="192637"/>
                </a:solidFill>
                <a:latin typeface="Arial" pitchFamily="34" charset="0"/>
                <a:cs typeface="Arial" pitchFamily="34" charset="0"/>
              </a:rPr>
              <a:t>ASA</a:t>
            </a:r>
            <a:r>
              <a:rPr lang="zh-TW" altLang="en-US" sz="2000" dirty="0">
                <a:solidFill>
                  <a:srgbClr val="192637"/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000" dirty="0">
                <a:solidFill>
                  <a:srgbClr val="192637"/>
                </a:solidFill>
                <a:latin typeface="Arial" pitchFamily="34" charset="0"/>
                <a:cs typeface="Arial" pitchFamily="34" charset="0"/>
              </a:rPr>
              <a:t>comorbidity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6F5584C-DFF0-4D39-92C1-120EA269F432}"/>
              </a:ext>
            </a:extLst>
          </p:cNvPr>
          <p:cNvSpPr/>
          <p:nvPr/>
        </p:nvSpPr>
        <p:spPr>
          <a:xfrm>
            <a:off x="1676672" y="263691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手術中</a:t>
            </a:r>
            <a:endParaRPr lang="en-US" altLang="zh-TW" sz="32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134D784C-ADAC-4090-833D-8C0FB72705A7}"/>
              </a:ext>
            </a:extLst>
          </p:cNvPr>
          <p:cNvSpPr/>
          <p:nvPr/>
        </p:nvSpPr>
        <p:spPr>
          <a:xfrm>
            <a:off x="1748110" y="458112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手術後</a:t>
            </a:r>
            <a:endParaRPr lang="en-US" altLang="zh-TW" sz="3200" b="1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2A0EE70-0802-47F7-BAAC-A108F766AA01}"/>
              </a:ext>
            </a:extLst>
          </p:cNvPr>
          <p:cNvSpPr/>
          <p:nvPr/>
        </p:nvSpPr>
        <p:spPr>
          <a:xfrm>
            <a:off x="1676672" y="156420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手術前</a:t>
            </a:r>
            <a:endParaRPr lang="en-US" altLang="zh-TW" sz="32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FACD8B70-2718-444D-93F6-8EB0FF44D24E}"/>
              </a:ext>
            </a:extLst>
          </p:cNvPr>
          <p:cNvSpPr txBox="1"/>
          <p:nvPr/>
        </p:nvSpPr>
        <p:spPr>
          <a:xfrm>
            <a:off x="1819548" y="3170861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192637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藥物使用：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吸入性麻藥量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、嗎啡類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嗎啡當量 </a:t>
            </a:r>
            <a:r>
              <a:rPr lang="en-US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MME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、止吐藥、降壓藥</a:t>
            </a:r>
            <a:r>
              <a:rPr lang="zh-TW" altLang="en-US" sz="2000" dirty="0" smtClean="0"/>
              <a:t>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其他止痛藥</a:t>
            </a:r>
            <a:r>
              <a:rPr lang="zh-TW" altLang="en-US" sz="2000" dirty="0" smtClean="0">
                <a:latin typeface="Arial" pitchFamily="34" charset="0"/>
                <a:cs typeface="Arial" pitchFamily="34" charset="0"/>
              </a:rPr>
              <a:t>。</a:t>
            </a:r>
            <a:endParaRPr lang="en-US" altLang="zh-TW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参數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輸液量、輸血量、尿量。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麻醉時間、</a:t>
            </a:r>
            <a:r>
              <a:rPr lang="zh-TW" altLang="en-US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腦波監測。</a:t>
            </a:r>
            <a:endParaRPr lang="en-US" altLang="zh-TW" sz="20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67F65D78-31C8-4086-9432-A206AD4A9656}"/>
              </a:ext>
            </a:extLst>
          </p:cNvPr>
          <p:cNvSpPr txBox="1"/>
          <p:nvPr/>
        </p:nvSpPr>
        <p:spPr>
          <a:xfrm>
            <a:off x="1819548" y="5137101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192637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術後訪視單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大多數為術後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24hr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內訪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視，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以術後嘔吐為準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恢復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室嗎啡類劑量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0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MME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回病房後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小時內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使用嗎啡類劑量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000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MME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4414"/>
            <a:ext cx="1366153" cy="9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31640" y="1484784"/>
            <a:ext cx="5444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嗎啡當量 </a:t>
            </a:r>
            <a:r>
              <a:rPr lang="en-US" altLang="zh-TW" sz="20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Morphine Milligram Equivalent MME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48509"/>
              </p:ext>
            </p:extLst>
          </p:nvPr>
        </p:nvGraphicFramePr>
        <p:xfrm>
          <a:off x="1403648" y="1988840"/>
          <a:ext cx="60960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Fentanyl  (0.05 mg/ml)</a:t>
                      </a:r>
                    </a:p>
                    <a:p>
                      <a:r>
                        <a:rPr lang="en-US" altLang="zh-TW" dirty="0" smtClean="0"/>
                        <a:t>0.1 mg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Morphine</a:t>
                      </a:r>
                    </a:p>
                    <a:p>
                      <a:r>
                        <a:rPr lang="en-US" altLang="zh-TW" dirty="0" smtClean="0"/>
                        <a:t>10 mg       (0.1:10 =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1:100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Demerol (50 mg/ml)</a:t>
                      </a:r>
                    </a:p>
                    <a:p>
                      <a:r>
                        <a:rPr lang="en-US" altLang="zh-TW" dirty="0" smtClean="0"/>
                        <a:t>300 mg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Morphine</a:t>
                      </a:r>
                    </a:p>
                    <a:p>
                      <a:r>
                        <a:rPr lang="en-US" altLang="zh-TW" dirty="0" smtClean="0"/>
                        <a:t>10 mg        (300:10</a:t>
                      </a:r>
                      <a:r>
                        <a:rPr lang="en-US" altLang="zh-TW" baseline="0" dirty="0" smtClean="0"/>
                        <a:t> = 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30:1</a:t>
                      </a:r>
                      <a:r>
                        <a:rPr lang="en-US" altLang="zh-TW" baseline="0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Alfentanil</a:t>
                      </a:r>
                      <a:r>
                        <a:rPr lang="en-US" altLang="zh-TW" dirty="0" smtClean="0"/>
                        <a:t> (0.5 mg/ml)</a:t>
                      </a:r>
                    </a:p>
                    <a:p>
                      <a:r>
                        <a:rPr lang="en-US" altLang="zh-TW" dirty="0" smtClean="0"/>
                        <a:t>0.5</a:t>
                      </a:r>
                      <a:r>
                        <a:rPr lang="en-US" altLang="zh-TW" baseline="0" dirty="0" smtClean="0"/>
                        <a:t> mg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Morphine</a:t>
                      </a:r>
                    </a:p>
                    <a:p>
                      <a:r>
                        <a:rPr lang="en-US" altLang="zh-TW" dirty="0" smtClean="0"/>
                        <a:t>10 mg         (0.5:10 = 1:20)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1366153" cy="9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94" y="196017"/>
            <a:ext cx="1203944" cy="826491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3612DB6F-1DD5-490B-B517-11B8152A23C3}"/>
              </a:ext>
            </a:extLst>
          </p:cNvPr>
          <p:cNvGrpSpPr/>
          <p:nvPr/>
        </p:nvGrpSpPr>
        <p:grpSpPr>
          <a:xfrm>
            <a:off x="714348" y="1000108"/>
            <a:ext cx="7940496" cy="5519596"/>
            <a:chOff x="46660" y="1124744"/>
            <a:chExt cx="7940496" cy="5519596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5050720F-3E77-425B-889B-8019BD7A0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52" r="13162" b="-1152"/>
            <a:stretch/>
          </p:blipFill>
          <p:spPr>
            <a:xfrm>
              <a:off x="46660" y="1147144"/>
              <a:ext cx="7940496" cy="5497196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6C5F5E47-0A48-433C-A98C-2576D3AC32F3}"/>
                </a:ext>
              </a:extLst>
            </p:cNvPr>
            <p:cNvSpPr/>
            <p:nvPr/>
          </p:nvSpPr>
          <p:spPr>
            <a:xfrm>
              <a:off x="179512" y="1124744"/>
              <a:ext cx="7632848" cy="288032"/>
            </a:xfrm>
            <a:prstGeom prst="rect">
              <a:avLst/>
            </a:prstGeom>
            <a:solidFill>
              <a:srgbClr val="E0AA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A248EF5-B2B8-40B4-A21D-CCD7A78D3B0C}"/>
                </a:ext>
              </a:extLst>
            </p:cNvPr>
            <p:cNvSpPr/>
            <p:nvPr/>
          </p:nvSpPr>
          <p:spPr>
            <a:xfrm>
              <a:off x="184344" y="1993179"/>
              <a:ext cx="7628016" cy="276260"/>
            </a:xfrm>
            <a:prstGeom prst="rect">
              <a:avLst/>
            </a:prstGeom>
            <a:solidFill>
              <a:srgbClr val="E0AA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736246" y="1619360"/>
            <a:ext cx="88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(5.7%)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91680" y="1890002"/>
            <a:ext cx="88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(18.8%)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47664" y="2492896"/>
            <a:ext cx="88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(16.8%)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66517" y="2800170"/>
            <a:ext cx="88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(11.5%)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983382" y="3112262"/>
            <a:ext cx="88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(7.9%)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03648" y="4022430"/>
            <a:ext cx="88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(10.1%)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403648" y="4319225"/>
            <a:ext cx="88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(15.6%)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26B23D59-C58D-4648-8D16-A2213B7CD950}"/>
              </a:ext>
            </a:extLst>
          </p:cNvPr>
          <p:cNvGrpSpPr/>
          <p:nvPr/>
        </p:nvGrpSpPr>
        <p:grpSpPr>
          <a:xfrm>
            <a:off x="809328" y="806637"/>
            <a:ext cx="7525344" cy="5828957"/>
            <a:chOff x="287016" y="696387"/>
            <a:chExt cx="7525344" cy="582895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49DD6996-26A9-4A5E-A4F4-A9F288828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0204"/>
            <a:stretch/>
          </p:blipFill>
          <p:spPr>
            <a:xfrm>
              <a:off x="358237" y="1038632"/>
              <a:ext cx="7454123" cy="5486712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11E9EEE6-DB4B-4455-AD1C-30BFC6036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5" r="8961" b="19146"/>
            <a:stretch/>
          </p:blipFill>
          <p:spPr>
            <a:xfrm>
              <a:off x="324000" y="696387"/>
              <a:ext cx="7488360" cy="288033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03D75CF-F25E-4D72-91F3-6F71B14FF4E6}"/>
                </a:ext>
              </a:extLst>
            </p:cNvPr>
            <p:cNvSpPr/>
            <p:nvPr/>
          </p:nvSpPr>
          <p:spPr>
            <a:xfrm>
              <a:off x="287016" y="1026848"/>
              <a:ext cx="7488360" cy="286320"/>
            </a:xfrm>
            <a:prstGeom prst="rect">
              <a:avLst/>
            </a:prstGeom>
            <a:solidFill>
              <a:srgbClr val="E0AA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42B0544-9805-47EB-8D5B-CDCF3DC092D0}"/>
                </a:ext>
              </a:extLst>
            </p:cNvPr>
            <p:cNvSpPr/>
            <p:nvPr/>
          </p:nvSpPr>
          <p:spPr>
            <a:xfrm>
              <a:off x="324000" y="3624588"/>
              <a:ext cx="7451376" cy="286320"/>
            </a:xfrm>
            <a:prstGeom prst="rect">
              <a:avLst/>
            </a:prstGeom>
            <a:solidFill>
              <a:srgbClr val="E0AA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2B46397-0EFB-4966-8FD9-FD9535C0183A}"/>
                </a:ext>
              </a:extLst>
            </p:cNvPr>
            <p:cNvSpPr/>
            <p:nvPr/>
          </p:nvSpPr>
          <p:spPr>
            <a:xfrm>
              <a:off x="287016" y="5074110"/>
              <a:ext cx="7525344" cy="286320"/>
            </a:xfrm>
            <a:prstGeom prst="rect">
              <a:avLst/>
            </a:prstGeom>
            <a:solidFill>
              <a:srgbClr val="E0AA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4" y="188640"/>
            <a:ext cx="1077870" cy="7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F1DC6CA3-C47A-4E53-BB93-448B586A9E0B}"/>
              </a:ext>
            </a:extLst>
          </p:cNvPr>
          <p:cNvGrpSpPr/>
          <p:nvPr/>
        </p:nvGrpSpPr>
        <p:grpSpPr>
          <a:xfrm>
            <a:off x="557149" y="1472688"/>
            <a:ext cx="8223863" cy="4404584"/>
            <a:chOff x="92553" y="696387"/>
            <a:chExt cx="8223863" cy="440458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11E9EEE6-DB4B-4455-AD1C-30BFC6036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5" t="1" r="8096" b="-20554"/>
            <a:stretch/>
          </p:blipFill>
          <p:spPr>
            <a:xfrm>
              <a:off x="324000" y="696387"/>
              <a:ext cx="7848400" cy="428356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1810D29E-AED2-4881-8F0E-F90A75DF7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899"/>
            <a:stretch/>
          </p:blipFill>
          <p:spPr>
            <a:xfrm>
              <a:off x="92553" y="1051712"/>
              <a:ext cx="8161686" cy="1857446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xmlns="" id="{A9E867E6-D460-47C5-99E0-895BAFBA9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16"/>
            <a:stretch/>
          </p:blipFill>
          <p:spPr>
            <a:xfrm>
              <a:off x="154731" y="2796715"/>
              <a:ext cx="8161685" cy="2304256"/>
            </a:xfrm>
            <a:prstGeom prst="rect">
              <a:avLst/>
            </a:prstGeom>
          </p:spPr>
        </p:pic>
      </p:grpSp>
      <p:sp>
        <p:nvSpPr>
          <p:cNvPr id="6" name="文字方塊 5"/>
          <p:cNvSpPr txBox="1"/>
          <p:nvPr/>
        </p:nvSpPr>
        <p:spPr>
          <a:xfrm>
            <a:off x="2123728" y="26659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7%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79712" y="23676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13%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79712" y="207170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13%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49180" y="498016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12.9%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949180" y="521471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11.4%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949179" y="548639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13.6%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49" y="319466"/>
            <a:ext cx="1203944" cy="8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1E9EEE6-DB4B-4455-AD1C-30BFC603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5" r="-1" b="-3942"/>
          <a:stretch/>
        </p:blipFill>
        <p:spPr>
          <a:xfrm>
            <a:off x="251520" y="1200443"/>
            <a:ext cx="8568480" cy="36933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4FFC3BE-1A3B-4F01-8B7A-82AF9143B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71"/>
          <a:stretch/>
        </p:blipFill>
        <p:spPr>
          <a:xfrm>
            <a:off x="78025" y="1556792"/>
            <a:ext cx="8987949" cy="216024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FDEF5B0-09D4-4F54-9EA3-41E9AA94EA48}"/>
              </a:ext>
            </a:extLst>
          </p:cNvPr>
          <p:cNvSpPr/>
          <p:nvPr/>
        </p:nvSpPr>
        <p:spPr>
          <a:xfrm>
            <a:off x="593674" y="4075645"/>
            <a:ext cx="7956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2400" b="1" kern="100" dirty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Surgical type</a:t>
            </a:r>
            <a:r>
              <a:rPr lang="zh-TW" altLang="en-US" sz="2400" b="1" kern="100" dirty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：</a:t>
            </a:r>
            <a:r>
              <a:rPr lang="en-US" altLang="zh-TW" sz="2400" b="1" kern="100" dirty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 difference between N-POV / POV </a:t>
            </a:r>
            <a:endParaRPr lang="zh-TW" altLang="zh-TW" sz="2400" b="1" kern="100" dirty="0">
              <a:solidFill>
                <a:srgbClr val="192637"/>
              </a:solidFill>
              <a:latin typeface="Cambria" panose="020405030504060302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94" y="196017"/>
            <a:ext cx="1203944" cy="8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1203944" cy="82649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1640" y="205678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羅吉斯迴歸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（英語：</a:t>
            </a:r>
            <a:r>
              <a:rPr lang="en-US" altLang="zh-TW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Logistic regression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，又譯作</a:t>
            </a:r>
            <a:r>
              <a:rPr lang="zh-TW" altLang="en-US" sz="2400" b="1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對數機率回歸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400" b="1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羅吉斯回歸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）是一種對數</a:t>
            </a:r>
            <a:r>
              <a:rPr lang="zh-TW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機率</a:t>
            </a:r>
            <a:r>
              <a:rPr lang="zh-TW" altLang="en-US" sz="2400" dirty="0" smtClean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模型，是</a:t>
            </a:r>
            <a:r>
              <a:rPr lang="zh-TW" altLang="en-US" sz="2400" u="sng" dirty="0">
                <a:solidFill>
                  <a:srgbClr val="0B008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3"/>
              </a:rPr>
              <a:t>離散選擇法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模型之一，屬於</a:t>
            </a:r>
            <a:r>
              <a:rPr lang="zh-TW" altLang="en-US" sz="2400" dirty="0">
                <a:solidFill>
                  <a:srgbClr val="0B008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4" tooltip="多重變量分析"/>
              </a:rPr>
              <a:t>多重變量分析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範疇，是</a:t>
            </a:r>
            <a:r>
              <a:rPr lang="zh-TW" altLang="en-US" sz="2400" dirty="0">
                <a:solidFill>
                  <a:srgbClr val="0B008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5" tooltip="社會學"/>
              </a:rPr>
              <a:t>社會學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400" dirty="0">
                <a:solidFill>
                  <a:srgbClr val="0B008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6" tooltip="生物統計學"/>
              </a:rPr>
              <a:t>生物統計學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400" dirty="0">
                <a:solidFill>
                  <a:srgbClr val="0B008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7" tooltip="臨床研究"/>
              </a:rPr>
              <a:t>臨床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400" dirty="0">
                <a:solidFill>
                  <a:srgbClr val="A5585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8" tooltip="數量心理學（頁面不存在）"/>
              </a:rPr>
              <a:t>數量心理學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400" dirty="0">
                <a:solidFill>
                  <a:srgbClr val="0B008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9" tooltip="計量經濟學"/>
              </a:rPr>
              <a:t>計量經濟學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400" dirty="0">
                <a:solidFill>
                  <a:srgbClr val="0B008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10" tooltip="市場行銷"/>
              </a:rPr>
              <a:t>市場行銷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等</a:t>
            </a:r>
            <a:r>
              <a:rPr lang="zh-TW" altLang="en-US" sz="2400" dirty="0">
                <a:solidFill>
                  <a:srgbClr val="0B008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11" tooltip="統計"/>
              </a:rPr>
              <a:t>統計</a:t>
            </a:r>
            <a:r>
              <a:rPr lang="zh-TW" altLang="en-US" sz="2400" dirty="0">
                <a:solidFill>
                  <a:srgbClr val="20212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實證分析的常用方法。</a:t>
            </a:r>
            <a:endParaRPr lang="zh-TW" altLang="en-US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556B603-0EA3-49EB-B1F6-08E0BD5826F9}"/>
              </a:ext>
            </a:extLst>
          </p:cNvPr>
          <p:cNvSpPr/>
          <p:nvPr/>
        </p:nvSpPr>
        <p:spPr>
          <a:xfrm>
            <a:off x="1403648" y="239754"/>
            <a:ext cx="699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kern="100" dirty="0" smtClean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Univariate </a:t>
            </a:r>
            <a:r>
              <a:rPr lang="en-US" altLang="zh-TW" b="1" kern="100" dirty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 Multiple Binary Logistic Regression Model of </a:t>
            </a:r>
            <a:r>
              <a:rPr lang="en-US" altLang="zh-TW" b="1" kern="100" dirty="0" smtClean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POV</a:t>
            </a:r>
            <a:endParaRPr lang="zh-TW" altLang="en-US" b="1" kern="100" dirty="0">
              <a:solidFill>
                <a:srgbClr val="192637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EE14FC50-0192-404D-A973-4EC5F85F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4" y="906979"/>
            <a:ext cx="8880152" cy="58839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EAC601E2-BD63-4D1C-8B3B-FB4B9464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91" y="1512595"/>
            <a:ext cx="8880153" cy="53244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090A1C5-A39F-4500-AC93-9FFA5096E7F1}"/>
              </a:ext>
            </a:extLst>
          </p:cNvPr>
          <p:cNvSpPr/>
          <p:nvPr/>
        </p:nvSpPr>
        <p:spPr>
          <a:xfrm>
            <a:off x="155691" y="4365103"/>
            <a:ext cx="8832618" cy="980301"/>
          </a:xfrm>
          <a:prstGeom prst="rect">
            <a:avLst/>
          </a:prstGeom>
          <a:solidFill>
            <a:srgbClr val="E0AA2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643470" y="714356"/>
            <a:ext cx="785786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單變量</a:t>
            </a:r>
            <a:r>
              <a: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86644" y="714356"/>
            <a:ext cx="785786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多</a:t>
            </a:r>
            <a:r>
              <a:rPr kumimoji="1" 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變量</a:t>
            </a:r>
            <a:r>
              <a: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69" y="185617"/>
            <a:ext cx="846154" cy="5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556B603-0EA3-49EB-B1F6-08E0BD5826F9}"/>
              </a:ext>
            </a:extLst>
          </p:cNvPr>
          <p:cNvSpPr/>
          <p:nvPr/>
        </p:nvSpPr>
        <p:spPr>
          <a:xfrm>
            <a:off x="920774" y="248713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kern="100" dirty="0" smtClean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Univariate </a:t>
            </a:r>
            <a:r>
              <a:rPr lang="en-US" altLang="zh-TW" b="1" kern="100" dirty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 Multiple Binary Logistic Regression Model </a:t>
            </a:r>
            <a:r>
              <a:rPr lang="en-US" altLang="zh-TW" b="1" kern="100" dirty="0" smtClean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of  POV</a:t>
            </a:r>
            <a:endParaRPr lang="zh-TW" altLang="en-US" b="1" kern="100" dirty="0">
              <a:solidFill>
                <a:srgbClr val="192637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EE14FC50-0192-404D-A973-4EC5F85F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4" y="906979"/>
            <a:ext cx="8880152" cy="58839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BD2C00F-1452-41B0-8F6E-00430C150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239"/>
          <a:stretch/>
        </p:blipFill>
        <p:spPr>
          <a:xfrm>
            <a:off x="131924" y="1553310"/>
            <a:ext cx="9012076" cy="446797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43470" y="714356"/>
            <a:ext cx="785786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單變量</a:t>
            </a:r>
            <a:r>
              <a: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286644" y="714356"/>
            <a:ext cx="785786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多</a:t>
            </a:r>
            <a:r>
              <a:rPr kumimoji="1" 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變量</a:t>
            </a:r>
            <a:r>
              <a:rPr kumimoji="1" 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86" y="182915"/>
            <a:ext cx="774146" cy="53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2217C63-C3DD-442D-B18D-1DEA4792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6" b="-1476"/>
          <a:stretch/>
        </p:blipFill>
        <p:spPr>
          <a:xfrm>
            <a:off x="238304" y="1517883"/>
            <a:ext cx="8892480" cy="256548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481CE19-A2C9-4F6C-B698-07D44C87FFF8}"/>
              </a:ext>
            </a:extLst>
          </p:cNvPr>
          <p:cNvSpPr/>
          <p:nvPr/>
        </p:nvSpPr>
        <p:spPr>
          <a:xfrm>
            <a:off x="1176176" y="995782"/>
            <a:ext cx="6476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kern="100" dirty="0" smtClean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Subgroup </a:t>
            </a:r>
            <a:r>
              <a:rPr lang="en-US" altLang="zh-TW" b="1" kern="100" dirty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analysis of Anti-emetics based on gender (N=365)</a:t>
            </a:r>
            <a:endParaRPr lang="zh-TW" altLang="zh-TW" b="1" kern="100" dirty="0">
              <a:solidFill>
                <a:srgbClr val="192637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DAB37531-B0EB-40EF-80F0-C3829E617539}"/>
              </a:ext>
            </a:extLst>
          </p:cNvPr>
          <p:cNvSpPr txBox="1"/>
          <p:nvPr/>
        </p:nvSpPr>
        <p:spPr>
          <a:xfrm>
            <a:off x="1201344" y="4509120"/>
            <a:ext cx="6487691" cy="830997"/>
          </a:xfrm>
          <a:prstGeom prst="rect">
            <a:avLst/>
          </a:prstGeom>
          <a:noFill/>
          <a:ln w="28575">
            <a:solidFill>
              <a:srgbClr val="192637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TW" sz="2400" b="1" dirty="0">
                <a:solidFill>
                  <a:srgbClr val="192637"/>
                </a:solidFill>
              </a:rPr>
              <a:t>Female / Low body weight</a:t>
            </a:r>
          </a:p>
          <a:p>
            <a:r>
              <a:rPr lang="en-US" altLang="zh-TW" sz="2400" b="1" dirty="0">
                <a:solidFill>
                  <a:srgbClr val="C00000"/>
                </a:solidFill>
              </a:rPr>
              <a:t>Intraoperative opioid / Intraoperative IVF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9660"/>
            <a:ext cx="990170" cy="6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1762125" cy="12096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547664" y="2214554"/>
            <a:ext cx="6388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術後嘔吐發生率約 </a:t>
            </a:r>
            <a:r>
              <a:rPr lang="en-US" altLang="zh-TW" sz="24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30% (POV)</a:t>
            </a: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術後噁心發生率約 </a:t>
            </a:r>
            <a:r>
              <a:rPr lang="en-US" altLang="zh-TW" sz="24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50% (PON)</a:t>
            </a: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高危族群術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後噁心嘔吐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發生率約 </a:t>
            </a:r>
            <a:r>
              <a:rPr lang="en-US" altLang="zh-TW" sz="24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70% (PONV)</a:t>
            </a: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071802" y="85723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PONV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發生率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71802" y="4941168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Postoperative nausea and vomiting—Can it be eliminated?</a:t>
            </a:r>
          </a:p>
          <a:p>
            <a:r>
              <a:rPr lang="en-US" altLang="zh-TW" i="1" dirty="0" smtClean="0"/>
              <a:t>Journal of the American Medical Association, vol.</a:t>
            </a:r>
          </a:p>
          <a:p>
            <a:r>
              <a:rPr lang="en-US" altLang="zh-TW" i="1" dirty="0" smtClean="0"/>
              <a:t>287, no. 10, pp. 1233–1236, 2002.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965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37A2477-C8DB-4139-984D-783FBA6DDBAE}"/>
              </a:ext>
            </a:extLst>
          </p:cNvPr>
          <p:cNvSpPr/>
          <p:nvPr/>
        </p:nvSpPr>
        <p:spPr>
          <a:xfrm>
            <a:off x="0" y="2492896"/>
            <a:ext cx="9144000" cy="1728192"/>
          </a:xfrm>
          <a:prstGeom prst="rect">
            <a:avLst/>
          </a:prstGeom>
          <a:solidFill>
            <a:srgbClr val="19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100A106-8D8F-4B5E-AC66-93918793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12832BD-5271-4A4F-9E36-73D0EA37FE6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743984" y="2509446"/>
            <a:ext cx="6428416" cy="1661993"/>
          </a:xfrm>
          <a:ln>
            <a:noFill/>
          </a:ln>
        </p:spPr>
        <p:txBody>
          <a:bodyPr/>
          <a:lstStyle/>
          <a:p>
            <a:r>
              <a:rPr lang="en-US" altLang="zh-TW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Laparoscopic</a:t>
            </a:r>
          </a:p>
          <a:p>
            <a:r>
              <a:rPr lang="en-US" altLang="zh-TW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Cholecystectomy</a:t>
            </a:r>
          </a:p>
        </p:txBody>
      </p:sp>
    </p:spTree>
    <p:extLst>
      <p:ext uri="{BB962C8B-B14F-4D97-AF65-F5344CB8AC3E}">
        <p14:creationId xmlns:p14="http://schemas.microsoft.com/office/powerpoint/2010/main" val="27363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280B3F8C-ED1F-430B-850E-DDEFADFF47B6}"/>
              </a:ext>
            </a:extLst>
          </p:cNvPr>
          <p:cNvSpPr txBox="1"/>
          <p:nvPr/>
        </p:nvSpPr>
        <p:spPr>
          <a:xfrm>
            <a:off x="611560" y="452552"/>
            <a:ext cx="576064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lvl="0">
              <a:defRPr sz="3600" b="1">
                <a:solidFill>
                  <a:srgbClr val="7BA99E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zh-TW" dirty="0"/>
              <a:t>Reviewing our data base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4AB4209-E3FE-426B-BD3D-2493C1027690}"/>
              </a:ext>
            </a:extLst>
          </p:cNvPr>
          <p:cNvSpPr/>
          <p:nvPr/>
        </p:nvSpPr>
        <p:spPr>
          <a:xfrm>
            <a:off x="608606" y="1235860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E0AA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2018/01/01-2018/12/31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1A652EA-0132-4D15-9AA7-10E1477F0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30653"/>
            <a:ext cx="8244408" cy="40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8CDAB69-8B5C-49D4-8E0D-50F402BB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797453"/>
            <a:ext cx="8934450" cy="57531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472"/>
            <a:ext cx="1203944" cy="8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B69A534-BAA6-4161-A0D2-3B351B3A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332656"/>
            <a:ext cx="8820150" cy="52482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038F93D5-5292-4FA0-AF48-C2C4E909E5E3}"/>
              </a:ext>
            </a:extLst>
          </p:cNvPr>
          <p:cNvSpPr txBox="1"/>
          <p:nvPr/>
        </p:nvSpPr>
        <p:spPr>
          <a:xfrm>
            <a:off x="3022085" y="5694347"/>
            <a:ext cx="3099830" cy="830997"/>
          </a:xfrm>
          <a:prstGeom prst="rect">
            <a:avLst/>
          </a:prstGeom>
          <a:noFill/>
          <a:ln w="28575">
            <a:solidFill>
              <a:srgbClr val="192637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TW" sz="2400" b="1" dirty="0">
                <a:solidFill>
                  <a:srgbClr val="192637"/>
                </a:solidFill>
              </a:rPr>
              <a:t>Female / Young age</a:t>
            </a:r>
          </a:p>
          <a:p>
            <a:r>
              <a:rPr lang="en-US" altLang="zh-TW" sz="2400" b="1" dirty="0">
                <a:solidFill>
                  <a:srgbClr val="C00000"/>
                </a:solidFill>
              </a:rPr>
              <a:t>Intraoperative IVF</a:t>
            </a:r>
          </a:p>
        </p:txBody>
      </p:sp>
    </p:spTree>
    <p:extLst>
      <p:ext uri="{BB962C8B-B14F-4D97-AF65-F5344CB8AC3E}">
        <p14:creationId xmlns:p14="http://schemas.microsoft.com/office/powerpoint/2010/main" val="18357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>
            <a:extLst>
              <a:ext uri="{FF2B5EF4-FFF2-40B4-BE49-F238E27FC236}">
                <a16:creationId xmlns:a16="http://schemas.microsoft.com/office/drawing/2014/main" xmlns="" id="{ED2819E9-26F4-4248-BD7E-D3AAD9DDFCA9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rgbClr val="E0AA24"/>
          </a:solidFill>
        </p:spPr>
        <p:txBody>
          <a:bodyPr/>
          <a:lstStyle/>
          <a:p>
            <a:pPr algn="ctr"/>
            <a:r>
              <a:rPr lang="en-US" altLang="zh-TW" sz="32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Reviewing our patients of </a:t>
            </a:r>
            <a:r>
              <a:rPr lang="en-US" altLang="zh-TW" sz="3200" b="1" kern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Trauma</a:t>
            </a:r>
            <a:r>
              <a:rPr lang="zh-TW" altLang="en-US" sz="3200" b="1" kern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zh-TW" sz="32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surgery </a:t>
            </a:r>
            <a:endParaRPr lang="zh-TW" altLang="en-US" sz="3200" b="1" kern="1200" dirty="0">
              <a:solidFill>
                <a:schemeClr val="bg1"/>
              </a:solidFill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2" name="群組 8">
            <a:extLst>
              <a:ext uri="{FF2B5EF4-FFF2-40B4-BE49-F238E27FC236}">
                <a16:creationId xmlns:a16="http://schemas.microsoft.com/office/drawing/2014/main" xmlns="" id="{27C16AC2-6092-4631-900C-ABB47BCA29D9}"/>
              </a:ext>
            </a:extLst>
          </p:cNvPr>
          <p:cNvGrpSpPr/>
          <p:nvPr/>
        </p:nvGrpSpPr>
        <p:grpSpPr>
          <a:xfrm>
            <a:off x="117325" y="2469849"/>
            <a:ext cx="9026675" cy="1257939"/>
            <a:chOff x="131924" y="906979"/>
            <a:chExt cx="9026675" cy="125793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D8DC17C3-69E9-4950-9508-0085CA3B86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4533" b="32882"/>
            <a:stretch/>
          </p:blipFill>
          <p:spPr>
            <a:xfrm>
              <a:off x="146523" y="1516845"/>
              <a:ext cx="9012076" cy="648073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BCA33F21-7E2C-472E-AFEB-205A08C34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924" y="906979"/>
              <a:ext cx="8880152" cy="588390"/>
            </a:xfrm>
            <a:prstGeom prst="rect">
              <a:avLst/>
            </a:prstGeom>
          </p:spPr>
        </p:pic>
      </p:grpSp>
      <p:grpSp>
        <p:nvGrpSpPr>
          <p:cNvPr id="3" name="群組 19">
            <a:extLst>
              <a:ext uri="{FF2B5EF4-FFF2-40B4-BE49-F238E27FC236}">
                <a16:creationId xmlns:a16="http://schemas.microsoft.com/office/drawing/2014/main" xmlns="" id="{311652EB-7BAC-43DB-A442-7A4AC4B2CCA1}"/>
              </a:ext>
            </a:extLst>
          </p:cNvPr>
          <p:cNvGrpSpPr/>
          <p:nvPr/>
        </p:nvGrpSpPr>
        <p:grpSpPr>
          <a:xfrm>
            <a:off x="251520" y="1134628"/>
            <a:ext cx="8426836" cy="1042210"/>
            <a:chOff x="177612" y="2430492"/>
            <a:chExt cx="7942396" cy="95278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4DD34C31-B5CB-4263-9EBD-283CD7040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7933" r="13162" b="11289"/>
            <a:stretch/>
          </p:blipFill>
          <p:spPr>
            <a:xfrm>
              <a:off x="179512" y="2790811"/>
              <a:ext cx="7940496" cy="592463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xmlns="" id="{2EC83FF4-8673-410E-800D-2CC6ED9A4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52" r="13162" b="92075"/>
            <a:stretch/>
          </p:blipFill>
          <p:spPr>
            <a:xfrm>
              <a:off x="177612" y="2430492"/>
              <a:ext cx="7940496" cy="372334"/>
            </a:xfrm>
            <a:prstGeom prst="rect">
              <a:avLst/>
            </a:prstGeom>
          </p:spPr>
        </p:pic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9B31CCA2-56EE-4B8F-8B50-2F722D06DCCF}"/>
              </a:ext>
            </a:extLst>
          </p:cNvPr>
          <p:cNvSpPr txBox="1"/>
          <p:nvPr/>
        </p:nvSpPr>
        <p:spPr>
          <a:xfrm>
            <a:off x="287466" y="4797152"/>
            <a:ext cx="8352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IV Morphine Equivalent dose &gt; 12mg(POV=14.6%,86/591) IV Morphine Equivalent dose &lt; 12mg(POV=8.3%,22/264) </a:t>
            </a:r>
          </a:p>
          <a:p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zh-TW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發生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POV</a:t>
            </a:r>
            <a:r>
              <a:rPr lang="zh-TW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的風險是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1.873(1.145-3.066)</a:t>
            </a:r>
            <a:r>
              <a:rPr lang="zh-TW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倍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,p=0.011</a:t>
            </a:r>
            <a:endParaRPr lang="zh-TW" altLang="zh-TW" sz="2000" dirty="0">
              <a:solidFill>
                <a:srgbClr val="192637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F6C047EA-F1B4-43A8-9EC6-1152A067FB5C}"/>
              </a:ext>
            </a:extLst>
          </p:cNvPr>
          <p:cNvSpPr txBox="1"/>
          <p:nvPr/>
        </p:nvSpPr>
        <p:spPr>
          <a:xfrm>
            <a:off x="323412" y="3856120"/>
            <a:ext cx="8352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Intraoperative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morphine equivalent dose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每增加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1mg </a:t>
            </a:r>
            <a:b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POV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的風險變成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1.07</a:t>
            </a:r>
            <a:r>
              <a:rPr lang="zh-TW" altLang="en-US" sz="2000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倍  </a:t>
            </a:r>
            <a:r>
              <a:rPr lang="en-US" altLang="zh-TW" sz="2000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0.2 ml fentanyl = 1 mg Morphine</a:t>
            </a:r>
            <a:r>
              <a:rPr lang="en-US" altLang="zh-TW" sz="2000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000" dirty="0">
              <a:solidFill>
                <a:srgbClr val="192637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>
            <a:extLst>
              <a:ext uri="{FF2B5EF4-FFF2-40B4-BE49-F238E27FC236}">
                <a16:creationId xmlns:a16="http://schemas.microsoft.com/office/drawing/2014/main" xmlns="" id="{ED2819E9-26F4-4248-BD7E-D3AAD9DDFCA9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rgbClr val="E0AA24"/>
          </a:solidFill>
        </p:spPr>
        <p:txBody>
          <a:bodyPr/>
          <a:lstStyle/>
          <a:p>
            <a:pPr algn="ctr"/>
            <a:r>
              <a:rPr lang="en-US" altLang="zh-TW" sz="32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Reviewing our patients of </a:t>
            </a:r>
            <a:r>
              <a:rPr lang="en-US" altLang="zh-TW" sz="3200" b="1" kern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Trauma</a:t>
            </a:r>
            <a:r>
              <a:rPr lang="zh-TW" altLang="en-US" sz="3200" b="1" kern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zh-TW" sz="32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surgery </a:t>
            </a:r>
            <a:endParaRPr lang="zh-TW" altLang="en-US" sz="3200" b="1" kern="1200" dirty="0">
              <a:solidFill>
                <a:schemeClr val="bg1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9B31CCA2-56EE-4B8F-8B50-2F722D06DCCF}"/>
              </a:ext>
            </a:extLst>
          </p:cNvPr>
          <p:cNvSpPr txBox="1"/>
          <p:nvPr/>
        </p:nvSpPr>
        <p:spPr>
          <a:xfrm>
            <a:off x="1318209" y="3906314"/>
            <a:ext cx="5775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IVF &gt; 4ml/kg/</a:t>
            </a:r>
            <a:r>
              <a:rPr lang="en-US" altLang="zh-TW" sz="2000" dirty="0" err="1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hr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(POV=3%,4/123) </a:t>
            </a:r>
          </a:p>
          <a:p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IVF&lt;/=4ml/kg/</a:t>
            </a:r>
            <a:r>
              <a:rPr lang="en-US" altLang="zh-TW" sz="2000" dirty="0" err="1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hr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(POV=14%,104/732)</a:t>
            </a:r>
          </a:p>
          <a:p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POV</a:t>
            </a:r>
            <a:r>
              <a:rPr lang="zh-TW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的風險是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0.203(0.073-0.562)</a:t>
            </a:r>
            <a:r>
              <a:rPr lang="zh-TW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倍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p=0.001</a:t>
            </a:r>
            <a:endParaRPr lang="zh-TW" altLang="zh-TW" sz="2000" dirty="0">
              <a:solidFill>
                <a:srgbClr val="192637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F6C047EA-F1B4-43A8-9EC6-1152A067FB5C}"/>
              </a:ext>
            </a:extLst>
          </p:cNvPr>
          <p:cNvSpPr txBox="1"/>
          <p:nvPr/>
        </p:nvSpPr>
        <p:spPr>
          <a:xfrm>
            <a:off x="1292202" y="5229200"/>
            <a:ext cx="5796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Intraoperative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fluid supplement 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每增加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1ml/kg/</a:t>
            </a:r>
            <a:r>
              <a:rPr lang="en-US" altLang="zh-TW" sz="2000" dirty="0" err="1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hr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b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POV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的風險變成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0.7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倍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79C563AB-5AD8-4BFF-932E-B44547C794F7}"/>
              </a:ext>
            </a:extLst>
          </p:cNvPr>
          <p:cNvGrpSpPr/>
          <p:nvPr/>
        </p:nvGrpSpPr>
        <p:grpSpPr>
          <a:xfrm>
            <a:off x="151975" y="2250259"/>
            <a:ext cx="9012076" cy="1230996"/>
            <a:chOff x="65962" y="2469849"/>
            <a:chExt cx="9012076" cy="123099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BCA33F21-7E2C-472E-AFEB-205A08C34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25" y="2469849"/>
              <a:ext cx="8880152" cy="588390"/>
            </a:xfrm>
            <a:prstGeom prst="rect">
              <a:avLst/>
            </a:prstGeom>
          </p:spPr>
        </p:pic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20874C31-59EE-43B7-BF4C-92FAED91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201" b="66374"/>
            <a:stretch/>
          </p:blipFill>
          <p:spPr>
            <a:xfrm>
              <a:off x="65962" y="3112455"/>
              <a:ext cx="9012076" cy="588390"/>
            </a:xfrm>
            <a:prstGeom prst="rect">
              <a:avLst/>
            </a:prstGeom>
          </p:spPr>
        </p:pic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1FF7BA86-F5CE-4B1B-9543-EA6DCA99931F}"/>
              </a:ext>
            </a:extLst>
          </p:cNvPr>
          <p:cNvGrpSpPr/>
          <p:nvPr/>
        </p:nvGrpSpPr>
        <p:grpSpPr>
          <a:xfrm>
            <a:off x="251520" y="1134628"/>
            <a:ext cx="8482345" cy="680920"/>
            <a:chOff x="251520" y="1134628"/>
            <a:chExt cx="8482345" cy="680920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xmlns="" id="{2EC83FF4-8673-410E-800D-2CC6ED9A4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52" r="13162" b="92075"/>
            <a:stretch/>
          </p:blipFill>
          <p:spPr>
            <a:xfrm>
              <a:off x="251520" y="1134628"/>
              <a:ext cx="8424820" cy="407281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xmlns="" id="{77C55CA7-8FE1-4895-A298-F57763A49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2645" r="8899" b="23286"/>
            <a:stretch/>
          </p:blipFill>
          <p:spPr>
            <a:xfrm>
              <a:off x="572179" y="1554217"/>
              <a:ext cx="8161686" cy="261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>
            <a:extLst>
              <a:ext uri="{FF2B5EF4-FFF2-40B4-BE49-F238E27FC236}">
                <a16:creationId xmlns:a16="http://schemas.microsoft.com/office/drawing/2014/main" xmlns="" id="{ED2819E9-26F4-4248-BD7E-D3AAD9DDFCA9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rgbClr val="E0AA24"/>
          </a:solidFill>
        </p:spPr>
        <p:txBody>
          <a:bodyPr/>
          <a:lstStyle/>
          <a:p>
            <a:pPr algn="ctr"/>
            <a:r>
              <a:rPr lang="en-US" altLang="zh-TW" sz="32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Reviewing our patients </a:t>
            </a:r>
            <a:r>
              <a:rPr lang="en-US" altLang="zh-TW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undertaking</a:t>
            </a:r>
            <a:r>
              <a:rPr lang="en-US" altLang="zh-TW" sz="32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LC</a:t>
            </a:r>
            <a:endParaRPr lang="zh-TW" altLang="en-US" sz="3200" b="1" kern="1200" dirty="0">
              <a:solidFill>
                <a:schemeClr val="bg1"/>
              </a:solidFill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2" name="群組 13">
            <a:extLst>
              <a:ext uri="{FF2B5EF4-FFF2-40B4-BE49-F238E27FC236}">
                <a16:creationId xmlns:a16="http://schemas.microsoft.com/office/drawing/2014/main" xmlns="" id="{2F8A80EE-1863-4744-9977-4819FACFA542}"/>
              </a:ext>
            </a:extLst>
          </p:cNvPr>
          <p:cNvGrpSpPr/>
          <p:nvPr/>
        </p:nvGrpSpPr>
        <p:grpSpPr>
          <a:xfrm>
            <a:off x="72749" y="1124744"/>
            <a:ext cx="8963025" cy="1072807"/>
            <a:chOff x="72749" y="1124744"/>
            <a:chExt cx="8963025" cy="107280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20F121A9-E1C2-4E85-B861-43D932107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5969"/>
            <a:stretch/>
          </p:blipFill>
          <p:spPr>
            <a:xfrm>
              <a:off x="107504" y="1124744"/>
              <a:ext cx="8676456" cy="348241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19636952-ACC7-48D1-BEFE-E70EAB9E1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9" y="1616526"/>
              <a:ext cx="8963025" cy="581025"/>
            </a:xfrm>
            <a:prstGeom prst="rect">
              <a:avLst/>
            </a:prstGeom>
          </p:spPr>
        </p:pic>
      </p:grpSp>
      <p:grpSp>
        <p:nvGrpSpPr>
          <p:cNvPr id="3" name="群組 18">
            <a:extLst>
              <a:ext uri="{FF2B5EF4-FFF2-40B4-BE49-F238E27FC236}">
                <a16:creationId xmlns:a16="http://schemas.microsoft.com/office/drawing/2014/main" xmlns="" id="{CC4A3DF5-3D42-4BF7-81F8-F4FCDDA2E268}"/>
              </a:ext>
            </a:extLst>
          </p:cNvPr>
          <p:cNvGrpSpPr/>
          <p:nvPr/>
        </p:nvGrpSpPr>
        <p:grpSpPr>
          <a:xfrm>
            <a:off x="107125" y="2638598"/>
            <a:ext cx="8903497" cy="1580804"/>
            <a:chOff x="107153" y="3109912"/>
            <a:chExt cx="8903497" cy="1580804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xmlns="" id="{3D808836-E129-43A7-B532-C7A5FFA9F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53" y="3776316"/>
              <a:ext cx="8791575" cy="914400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xmlns="" id="{6317FE41-1DB0-44DB-B38A-DDE009BCB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350" y="3109912"/>
              <a:ext cx="8877300" cy="638175"/>
            </a:xfrm>
            <a:prstGeom prst="rect">
              <a:avLst/>
            </a:prstGeom>
          </p:spPr>
        </p:pic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33115628-BDC1-4110-BB29-61A2317BB595}"/>
              </a:ext>
            </a:extLst>
          </p:cNvPr>
          <p:cNvSpPr txBox="1"/>
          <p:nvPr/>
        </p:nvSpPr>
        <p:spPr>
          <a:xfrm>
            <a:off x="827584" y="4726688"/>
            <a:ext cx="6912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19263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Single type surgery </a:t>
            </a:r>
          </a:p>
          <a:p>
            <a:r>
              <a:rPr lang="en-US" altLang="zh-TW" sz="2400" dirty="0">
                <a:solidFill>
                  <a:srgbClr val="19263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Low surgical stimuli </a:t>
            </a:r>
            <a:br>
              <a:rPr lang="en-US" altLang="zh-TW" sz="2400" dirty="0">
                <a:solidFill>
                  <a:srgbClr val="19263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altLang="zh-TW" sz="2400" dirty="0">
                <a:solidFill>
                  <a:srgbClr val="19263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similar intraoperative opioid administration </a:t>
            </a:r>
            <a:endParaRPr lang="en-US" altLang="zh-TW" sz="2400" dirty="0">
              <a:solidFill>
                <a:srgbClr val="192637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5F9EDFC5-8C89-44AC-B400-AE830FDC2170}"/>
              </a:ext>
            </a:extLst>
          </p:cNvPr>
          <p:cNvSpPr/>
          <p:nvPr/>
        </p:nvSpPr>
        <p:spPr>
          <a:xfrm>
            <a:off x="107125" y="3861048"/>
            <a:ext cx="8791575" cy="358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1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>
            <a:extLst>
              <a:ext uri="{FF2B5EF4-FFF2-40B4-BE49-F238E27FC236}">
                <a16:creationId xmlns:a16="http://schemas.microsoft.com/office/drawing/2014/main" xmlns="" id="{ED2819E9-26F4-4248-BD7E-D3AAD9DDFCA9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rgbClr val="E0AA24"/>
          </a:solidFill>
        </p:spPr>
        <p:txBody>
          <a:bodyPr/>
          <a:lstStyle/>
          <a:p>
            <a:pPr algn="ctr"/>
            <a:r>
              <a:rPr lang="en-US" altLang="zh-TW" sz="32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Reviewing our patients </a:t>
            </a:r>
            <a:r>
              <a:rPr lang="en-US" altLang="zh-TW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undertaking</a:t>
            </a:r>
            <a:r>
              <a:rPr lang="en-US" altLang="zh-TW" sz="32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LC</a:t>
            </a:r>
            <a:endParaRPr lang="zh-TW" altLang="en-US" sz="3200" b="1" kern="1200" dirty="0">
              <a:solidFill>
                <a:schemeClr val="bg1"/>
              </a:solidFill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20F121A9-E1C2-4E85-B861-43D932107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69"/>
          <a:stretch/>
        </p:blipFill>
        <p:spPr>
          <a:xfrm>
            <a:off x="107504" y="1124744"/>
            <a:ext cx="8676456" cy="348241"/>
          </a:xfrm>
          <a:prstGeom prst="rect">
            <a:avLst/>
          </a:prstGeom>
        </p:spPr>
      </p:pic>
      <p:grpSp>
        <p:nvGrpSpPr>
          <p:cNvPr id="4" name="群組 18">
            <a:extLst>
              <a:ext uri="{FF2B5EF4-FFF2-40B4-BE49-F238E27FC236}">
                <a16:creationId xmlns:a16="http://schemas.microsoft.com/office/drawing/2014/main" xmlns="" id="{CC4A3DF5-3D42-4BF7-81F8-F4FCDDA2E268}"/>
              </a:ext>
            </a:extLst>
          </p:cNvPr>
          <p:cNvGrpSpPr/>
          <p:nvPr/>
        </p:nvGrpSpPr>
        <p:grpSpPr>
          <a:xfrm>
            <a:off x="107125" y="2638598"/>
            <a:ext cx="8903497" cy="1580804"/>
            <a:chOff x="107153" y="3109912"/>
            <a:chExt cx="8903497" cy="1580804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xmlns="" id="{3D808836-E129-43A7-B532-C7A5FFA9F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53" y="3776316"/>
              <a:ext cx="8791575" cy="914400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xmlns="" id="{6317FE41-1DB0-44DB-B38A-DDE009BCB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350" y="3109912"/>
              <a:ext cx="8877300" cy="638175"/>
            </a:xfrm>
            <a:prstGeom prst="rect">
              <a:avLst/>
            </a:prstGeom>
          </p:spPr>
        </p:pic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A25D6F0-4AFE-4939-B21A-FA9400B15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7" y="1498247"/>
            <a:ext cx="9086850" cy="56197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27B9894B-2A87-4231-9872-9810036A66DC}"/>
              </a:ext>
            </a:extLst>
          </p:cNvPr>
          <p:cNvSpPr txBox="1"/>
          <p:nvPr/>
        </p:nvSpPr>
        <p:spPr>
          <a:xfrm>
            <a:off x="467516" y="4797152"/>
            <a:ext cx="82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Intraoperative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fluid supplement 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每增加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1ml/kg/</a:t>
            </a:r>
            <a:r>
              <a:rPr lang="en-US" altLang="zh-TW" sz="2000" dirty="0" err="1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hr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b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POV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的風險變成</a:t>
            </a:r>
            <a:r>
              <a:rPr lang="en-US" altLang="zh-TW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0.7</a:t>
            </a:r>
            <a:r>
              <a:rPr lang="zh-TW" altLang="en-US" sz="2000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713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6" y="332656"/>
            <a:ext cx="1584176" cy="10875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27784" y="1052736"/>
            <a:ext cx="3876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spc="-1" dirty="0">
                <a:solidFill>
                  <a:srgbClr val="19263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麻醉護士可以幫上忙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23728" y="220486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400" dirty="0" err="1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Apfel</a:t>
            </a:r>
            <a:r>
              <a:rPr lang="en-US" altLang="zh-TW" sz="2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Score </a:t>
            </a:r>
            <a:r>
              <a:rPr lang="zh-TW" altLang="zh-TW" sz="2400" dirty="0" smtClean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評估</a:t>
            </a:r>
            <a:endParaRPr lang="en-US" altLang="zh-TW" sz="2400" dirty="0" smtClean="0">
              <a:solidFill>
                <a:srgbClr val="202124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zh-TW" altLang="zh-TW" sz="2400" dirty="0" smtClean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避免</a:t>
            </a:r>
            <a:r>
              <a:rPr lang="zh-TW" altLang="en-US" sz="24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手術中</a:t>
            </a:r>
            <a:r>
              <a:rPr lang="zh-TW" altLang="zh-TW" sz="2400" dirty="0" smtClean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過度使用類嗎啡藥物</a:t>
            </a:r>
            <a:endParaRPr lang="en-US" altLang="zh-TW" sz="2400" dirty="0" smtClean="0">
              <a:solidFill>
                <a:srgbClr val="202124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zh-TW" altLang="zh-TW" sz="2400" dirty="0" smtClean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避免</a:t>
            </a:r>
            <a:r>
              <a:rPr lang="zh-TW" altLang="en-US" sz="24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手術中</a:t>
            </a:r>
            <a:r>
              <a:rPr lang="zh-TW" altLang="zh-TW" sz="2400" dirty="0" smtClean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過度限制輸液用量</a:t>
            </a:r>
            <a:endParaRPr lang="zh-TW" altLang="en-US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" y="3476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3476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04800" y="527484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36558" y="542068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04800" y="5000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04800" y="5000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04800" y="5000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1952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1952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23728" y="3945018"/>
            <a:ext cx="32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MME 1mg IV </a:t>
            </a:r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POV OR 1.07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23728" y="4416560"/>
            <a:ext cx="5121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每增加</a:t>
            </a:r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1ml/kg/</a:t>
            </a:r>
            <a:r>
              <a:rPr lang="en-US" altLang="zh-TW" dirty="0" err="1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hr</a:t>
            </a:r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POV</a:t>
            </a:r>
            <a:r>
              <a:rPr lang="zh-TW" altLang="en-US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的風險變成</a:t>
            </a:r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0.7</a:t>
            </a:r>
            <a:r>
              <a:rPr lang="zh-TW" altLang="en-US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倍</a:t>
            </a:r>
            <a:endPara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23728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dirty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輸液</a:t>
            </a:r>
            <a:r>
              <a:rPr lang="en-US" altLang="zh-TW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&gt; </a:t>
            </a:r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4ml/kg/</a:t>
            </a:r>
            <a:r>
              <a:rPr lang="en-US" altLang="zh-TW" dirty="0" err="1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hr</a:t>
            </a:r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POV</a:t>
            </a:r>
            <a:r>
              <a:rPr lang="zh-TW" altLang="zh-TW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的風險是</a:t>
            </a:r>
            <a:r>
              <a:rPr lang="en-US" altLang="zh-TW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0.203</a:t>
            </a:r>
            <a:r>
              <a:rPr lang="zh-TW" altLang="zh-TW" dirty="0" smtClean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倍</a:t>
            </a:r>
            <a:r>
              <a:rPr lang="en-US" altLang="zh-TW" dirty="0">
                <a:solidFill>
                  <a:srgbClr val="19263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endParaRPr lang="zh-TW" altLang="zh-TW" dirty="0">
              <a:solidFill>
                <a:srgbClr val="192637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2987824" y="2420888"/>
            <a:ext cx="2815722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zh-TW" sz="400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講完</a:t>
            </a:r>
            <a:r>
              <a:rPr lang="en-US" altLang="zh-TW" sz="400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spc="-1" dirty="0" smtClean="0">
                <a:solidFill>
                  <a:srgbClr val="192637"/>
                </a:solidFill>
                <a:latin typeface="標楷體" pitchFamily="65" charset="-120"/>
                <a:ea typeface="標楷體" pitchFamily="65" charset="-120"/>
              </a:rPr>
              <a:t>謝謝</a:t>
            </a:r>
            <a:endParaRPr lang="en-US" sz="4000" b="0" strike="noStrike" spc="-1" dirty="0">
              <a:solidFill>
                <a:srgbClr val="192637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C4FCF3B-2D8C-4A30-826E-E00E7D27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5833"/>
            <a:ext cx="9144000" cy="20921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1762125" cy="120967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4238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1762125" cy="12096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1546"/>
            <a:ext cx="554637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2428860" y="35716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導致術後噁心嘔吐危險因子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5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1762125" cy="12096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 b="53773"/>
          <a:stretch/>
        </p:blipFill>
        <p:spPr bwMode="auto">
          <a:xfrm>
            <a:off x="1482434" y="2500380"/>
            <a:ext cx="65391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字方塊 1"/>
          <p:cNvSpPr txBox="1"/>
          <p:nvPr/>
        </p:nvSpPr>
        <p:spPr>
          <a:xfrm>
            <a:off x="1482434" y="21328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Apfel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Score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726346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5816" y="920930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800" dirty="0" smtClean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影響因子</a:t>
            </a:r>
            <a:r>
              <a:rPr lang="en-US" altLang="zh-TW" sz="2800" dirty="0" smtClean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vs.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伴隨效應</a:t>
            </a:r>
            <a:r>
              <a:rPr lang="zh-TW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  <a:p>
            <a:r>
              <a:rPr lang="en-US" altLang="zh-TW" sz="2800" dirty="0" smtClean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476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1762125" cy="1209675"/>
          </a:xfrm>
          <a:prstGeom prst="rect">
            <a:avLst/>
          </a:prstGeom>
        </p:spPr>
      </p:pic>
      <p:pic>
        <p:nvPicPr>
          <p:cNvPr id="11266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285728"/>
            <a:ext cx="5572164" cy="6129382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5781035" y="21955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化學接受器觸發區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2909" y="155679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孤束核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4810" y="38454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嘔吐中樞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1762125" cy="1209675"/>
          </a:xfrm>
          <a:prstGeom prst="rect">
            <a:avLst/>
          </a:prstGeom>
        </p:spPr>
      </p:pic>
      <p:pic>
        <p:nvPicPr>
          <p:cNvPr id="10242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60848"/>
            <a:ext cx="8393445" cy="442915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347864" y="39957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化學接受器觸發區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158" y="241159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孤束核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0430" y="471488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嘔吐中樞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477666" y="160320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Histamine : </a:t>
            </a:r>
            <a:r>
              <a:rPr lang="zh-TW" altLang="en-US" dirty="0" smtClean="0"/>
              <a:t>組織胺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125602" y="16195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Serotonin:</a:t>
            </a:r>
            <a:r>
              <a:rPr lang="zh-TW" altLang="en-US" dirty="0" smtClean="0"/>
              <a:t>血清素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448122" y="124731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Cholinergic: </a:t>
            </a:r>
            <a:r>
              <a:rPr lang="zh-TW" altLang="en-US" dirty="0" smtClean="0"/>
              <a:t>膽鹼性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25602" y="124058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Neurokinin</a:t>
            </a:r>
            <a:r>
              <a:rPr lang="en-US" altLang="zh-TW" dirty="0" smtClean="0"/>
              <a:t>: </a:t>
            </a:r>
            <a:r>
              <a:rPr lang="zh-TW" altLang="en-US" dirty="0" smtClean="0"/>
              <a:t>神經激肽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507474" y="12598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Dopamine: </a:t>
            </a:r>
            <a:r>
              <a:rPr lang="zh-TW" altLang="en-US" dirty="0" smtClean="0"/>
              <a:t>多巴胺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1762125" cy="1209675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90710" y="2146304"/>
          <a:ext cx="6096000" cy="2936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Drug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Dose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Timing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Ondansetron</a:t>
                      </a:r>
                      <a:r>
                        <a:rPr lang="en-US" altLang="zh-TW" dirty="0" smtClean="0"/>
                        <a:t> (</a:t>
                      </a:r>
                      <a:r>
                        <a:rPr lang="en-US" altLang="zh-TW" dirty="0" err="1" smtClean="0"/>
                        <a:t>Zofrane</a:t>
                      </a:r>
                      <a:r>
                        <a:rPr lang="en-US" altLang="zh-TW" dirty="0" smtClean="0"/>
                        <a:t>) (</a:t>
                      </a:r>
                      <a:r>
                        <a:rPr lang="en-US" altLang="zh-TW" i="1" dirty="0" smtClean="0">
                          <a:solidFill>
                            <a:srgbClr val="FF0000"/>
                          </a:solidFill>
                        </a:rPr>
                        <a:t>5HT</a:t>
                      </a:r>
                      <a:r>
                        <a:rPr lang="en-US" altLang="zh-TW" sz="1600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4-8 mg IV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At</a:t>
                      </a:r>
                      <a:r>
                        <a:rPr lang="en-US" altLang="zh-TW" baseline="0" dirty="0" smtClean="0"/>
                        <a:t> end of surgery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Dexamethasone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5-10 mg IV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At induction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Prochlorperazine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(</a:t>
                      </a:r>
                      <a:r>
                        <a:rPr lang="en-US" altLang="zh-TW" dirty="0" err="1" smtClean="0"/>
                        <a:t>Novamine</a:t>
                      </a:r>
                      <a:r>
                        <a:rPr lang="en-US" altLang="zh-TW" dirty="0" smtClean="0"/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</a:t>
                      </a:r>
                      <a:r>
                        <a:rPr lang="en-US" altLang="zh-TW" i="1" dirty="0" err="1" smtClean="0">
                          <a:solidFill>
                            <a:srgbClr val="FF0000"/>
                          </a:solidFill>
                        </a:rPr>
                        <a:t>Dopaminergic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5-10 mg IV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At</a:t>
                      </a:r>
                      <a:r>
                        <a:rPr lang="en-US" altLang="zh-TW" baseline="0" dirty="0" smtClean="0"/>
                        <a:t> end of surgery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Droperiodol</a:t>
                      </a:r>
                      <a:r>
                        <a:rPr lang="en-US" altLang="zh-TW" dirty="0" smtClean="0"/>
                        <a:t> </a:t>
                      </a:r>
                    </a:p>
                    <a:p>
                      <a:r>
                        <a:rPr lang="en-US" altLang="zh-TW" dirty="0" smtClean="0"/>
                        <a:t>(</a:t>
                      </a:r>
                      <a:r>
                        <a:rPr lang="en-US" altLang="zh-TW" i="1" dirty="0" err="1" smtClean="0">
                          <a:solidFill>
                            <a:srgbClr val="FF0000"/>
                          </a:solidFill>
                        </a:rPr>
                        <a:t>Dopaminergic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0.625-1.25 mg IV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At end of surgery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6634"/>
            <a:ext cx="1584176" cy="108751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00298" y="500042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本科系的數據顯示什麽不一樣的訊息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4AB4209-E3FE-426B-BD3D-2493C1027690}"/>
              </a:ext>
            </a:extLst>
          </p:cNvPr>
          <p:cNvSpPr/>
          <p:nvPr/>
        </p:nvSpPr>
        <p:spPr>
          <a:xfrm>
            <a:off x="428596" y="1928802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E0AA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2018/01/01-2018/12/31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6E21102-DF3F-4066-BAB0-43E40C02167F}"/>
              </a:ext>
            </a:extLst>
          </p:cNvPr>
          <p:cNvSpPr/>
          <p:nvPr/>
        </p:nvSpPr>
        <p:spPr>
          <a:xfrm>
            <a:off x="1079622" y="2571192"/>
            <a:ext cx="2860078" cy="369332"/>
          </a:xfrm>
          <a:prstGeom prst="rect">
            <a:avLst/>
          </a:prstGeom>
          <a:ln w="3175">
            <a:solidFill>
              <a:srgbClr val="192637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Cambria" panose="02040503050406030204" pitchFamily="18" charset="0"/>
              </a:rPr>
              <a:t>Trauma Surgery N=</a:t>
            </a:r>
            <a:r>
              <a:rPr lang="zh-TW" altLang="en-US" dirty="0">
                <a:solidFill>
                  <a:srgbClr val="192637"/>
                </a:solidFill>
                <a:latin typeface="Cambria" panose="02040503050406030204" pitchFamily="18" charset="0"/>
              </a:rPr>
              <a:t>1407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51EF8F2-0C21-4814-A8A3-6FD7F4F8458F}"/>
              </a:ext>
            </a:extLst>
          </p:cNvPr>
          <p:cNvSpPr/>
          <p:nvPr/>
        </p:nvSpPr>
        <p:spPr>
          <a:xfrm>
            <a:off x="3755487" y="3637173"/>
            <a:ext cx="4902578" cy="1477328"/>
          </a:xfrm>
          <a:prstGeom prst="rect">
            <a:avLst/>
          </a:prstGeom>
          <a:ln w="3175">
            <a:solidFill>
              <a:srgbClr val="192637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Cambria" panose="02040503050406030204" pitchFamily="18" charset="0"/>
              </a:rPr>
              <a:t>Exclusion：</a:t>
            </a:r>
          </a:p>
          <a:p>
            <a:r>
              <a:rPr lang="zh-TW" altLang="en-US" dirty="0">
                <a:latin typeface="Cambria" panose="02040503050406030204" pitchFamily="18" charset="0"/>
              </a:rPr>
              <a:t>1. Total Intravenous General Anesthesia=181</a:t>
            </a:r>
          </a:p>
          <a:p>
            <a:r>
              <a:rPr lang="zh-TW" altLang="en-US" dirty="0">
                <a:latin typeface="Cambria" panose="02040503050406030204" pitchFamily="18" charset="0"/>
              </a:rPr>
              <a:t>2. </a:t>
            </a:r>
            <a:r>
              <a:rPr lang="en-US" altLang="zh-TW" dirty="0">
                <a:latin typeface="Cambria" panose="02040503050406030204" pitchFamily="18" charset="0"/>
              </a:rPr>
              <a:t>&lt;</a:t>
            </a:r>
            <a:r>
              <a:rPr lang="zh-TW" altLang="en-US" dirty="0">
                <a:latin typeface="Cambria" panose="02040503050406030204" pitchFamily="18" charset="0"/>
              </a:rPr>
              <a:t> 20 Years Old=161</a:t>
            </a:r>
          </a:p>
          <a:p>
            <a:r>
              <a:rPr lang="zh-TW" altLang="en-US" dirty="0">
                <a:latin typeface="Cambria" panose="02040503050406030204" pitchFamily="18" charset="0"/>
              </a:rPr>
              <a:t>3. Postoperative Data missing=13</a:t>
            </a:r>
          </a:p>
          <a:p>
            <a:r>
              <a:rPr lang="zh-TW" altLang="en-US" dirty="0">
                <a:latin typeface="Cambria" panose="02040503050406030204" pitchFamily="18" charset="0"/>
              </a:rPr>
              <a:t>4. Desflurane=197</a:t>
            </a:r>
            <a:endParaRPr lang="en-US" altLang="zh-TW" dirty="0">
              <a:latin typeface="Cambria" panose="020405030504060302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01955DF-6013-4B7F-9135-19F6289700BC}"/>
              </a:ext>
            </a:extLst>
          </p:cNvPr>
          <p:cNvSpPr/>
          <p:nvPr/>
        </p:nvSpPr>
        <p:spPr>
          <a:xfrm>
            <a:off x="1088398" y="5590284"/>
            <a:ext cx="2860078" cy="646331"/>
          </a:xfrm>
          <a:prstGeom prst="rect">
            <a:avLst/>
          </a:prstGeom>
          <a:ln w="3175">
            <a:solidFill>
              <a:srgbClr val="192637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Cambria" panose="02040503050406030204" pitchFamily="18" charset="0"/>
              </a:rPr>
              <a:t>Sevoflurane Anesthesia</a:t>
            </a:r>
          </a:p>
          <a:p>
            <a:r>
              <a:rPr lang="zh-TW" altLang="en-US" dirty="0">
                <a:latin typeface="Cambria" panose="02040503050406030204" pitchFamily="18" charset="0"/>
              </a:rPr>
              <a:t>N=855 Analyzed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E0D57CA3-4420-499E-869B-7A61794BEF0C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2509661" y="2940524"/>
            <a:ext cx="8776" cy="2649760"/>
          </a:xfrm>
          <a:prstGeom prst="straightConnector1">
            <a:avLst/>
          </a:prstGeom>
          <a:ln>
            <a:solidFill>
              <a:srgbClr val="1926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xmlns="" id="{F6BF63A6-4D30-4209-BFFF-5A23E0477E1E}"/>
              </a:ext>
            </a:extLst>
          </p:cNvPr>
          <p:cNvCxnSpPr>
            <a:cxnSpLocks/>
          </p:cNvCxnSpPr>
          <p:nvPr/>
        </p:nvCxnSpPr>
        <p:spPr>
          <a:xfrm>
            <a:off x="2587815" y="4375837"/>
            <a:ext cx="1084095" cy="0"/>
          </a:xfrm>
          <a:prstGeom prst="straightConnector1">
            <a:avLst/>
          </a:prstGeom>
          <a:ln>
            <a:solidFill>
              <a:srgbClr val="1926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605DB08-E0CC-4A68-BFD7-1AC8171D28F3}"/>
              </a:ext>
            </a:extLst>
          </p:cNvPr>
          <p:cNvSpPr/>
          <p:nvPr/>
        </p:nvSpPr>
        <p:spPr>
          <a:xfrm>
            <a:off x="683804" y="155799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b="1" kern="100" dirty="0" smtClean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Demographic </a:t>
            </a:r>
            <a:r>
              <a:rPr lang="en-US" altLang="zh-TW" b="1" kern="100" dirty="0">
                <a:solidFill>
                  <a:srgbClr val="192637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 clinical characteristic features of surgical patients</a:t>
            </a:r>
            <a:endParaRPr lang="zh-TW" altLang="zh-TW" b="1" kern="100" dirty="0">
              <a:solidFill>
                <a:srgbClr val="192637"/>
              </a:solidFill>
              <a:latin typeface="Cambria" panose="020405030504060302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1E9EEE6-DB4B-4455-AD1C-30BFC603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6" t="-2904" r="10526" b="-3943"/>
          <a:stretch/>
        </p:blipFill>
        <p:spPr>
          <a:xfrm>
            <a:off x="540024" y="2060848"/>
            <a:ext cx="7632376" cy="37964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4FFC3BE-1A3B-4F01-8B7A-82AF9143B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9" b="28571"/>
          <a:stretch/>
        </p:blipFill>
        <p:spPr>
          <a:xfrm>
            <a:off x="438065" y="2564904"/>
            <a:ext cx="8238391" cy="21602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7A9CF20A-114B-48BC-BEAC-FC8EDCF89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37" y="336961"/>
            <a:ext cx="1584176" cy="10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847</Words>
  <Application>Microsoft Office PowerPoint</Application>
  <PresentationFormat>如螢幕大小 (4:3)</PresentationFormat>
  <Paragraphs>162</Paragraphs>
  <Slides>29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Poon</dc:creator>
  <cp:lastModifiedBy>Windows 7</cp:lastModifiedBy>
  <cp:revision>27</cp:revision>
  <dcterms:created xsi:type="dcterms:W3CDTF">2020-10-19T01:13:17Z</dcterms:created>
  <dcterms:modified xsi:type="dcterms:W3CDTF">2020-10-23T12:53:11Z</dcterms:modified>
</cp:coreProperties>
</file>