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3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63" r:id="rId10"/>
    <p:sldId id="265" r:id="rId11"/>
    <p:sldId id="267" r:id="rId12"/>
    <p:sldId id="266" r:id="rId13"/>
    <p:sldId id="268" r:id="rId14"/>
    <p:sldId id="269" r:id="rId15"/>
    <p:sldId id="274" r:id="rId16"/>
    <p:sldId id="270" r:id="rId17"/>
    <p:sldId id="271" r:id="rId18"/>
    <p:sldId id="272" r:id="rId19"/>
    <p:sldId id="273" r:id="rId20"/>
    <p:sldId id="276" r:id="rId21"/>
    <p:sldId id="277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6C031D8-0655-4E5D-98F9-47C9D50821FD}">
          <p14:sldIdLst>
            <p14:sldId id="256"/>
            <p14:sldId id="257"/>
            <p14:sldId id="258"/>
            <p14:sldId id="261"/>
            <p14:sldId id="259"/>
            <p14:sldId id="260"/>
          </p14:sldIdLst>
        </p14:section>
        <p14:section name="未命名的章節" id="{065F95B4-6188-451E-B2CA-581DDEFC2929}">
          <p14:sldIdLst>
            <p14:sldId id="262"/>
            <p14:sldId id="264"/>
            <p14:sldId id="263"/>
            <p14:sldId id="265"/>
            <p14:sldId id="267"/>
            <p14:sldId id="266"/>
            <p14:sldId id="268"/>
            <p14:sldId id="269"/>
            <p14:sldId id="274"/>
            <p14:sldId id="270"/>
            <p14:sldId id="271"/>
            <p14:sldId id="272"/>
            <p14:sldId id="273"/>
            <p14:sldId id="27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1" autoAdjust="0"/>
    <p:restoredTop sz="86384" autoAdjust="0"/>
  </p:normalViewPr>
  <p:slideViewPr>
    <p:cSldViewPr>
      <p:cViewPr varScale="1">
        <p:scale>
          <a:sx n="78" d="100"/>
          <a:sy n="78" d="100"/>
        </p:scale>
        <p:origin x="-16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58336-C4E0-4CBD-BD8B-46C0A903166A}" type="datetimeFigureOut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2CCFA-5A27-4B77-8F43-3D4E2B6D4C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9570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2CCFA-5A27-4B77-8F43-3D4E2B6D4CA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555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2CCFA-5A27-4B77-8F43-3D4E2B6D4CA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4586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D519-8494-4001-9EFF-7BD05646CE71}" type="datetimeFigureOut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02F0-EF55-4FFF-A739-DCDC1381F9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D519-8494-4001-9EFF-7BD05646CE71}" type="datetimeFigureOut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02F0-EF55-4FFF-A739-DCDC1381F9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D519-8494-4001-9EFF-7BD05646CE71}" type="datetimeFigureOut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02F0-EF55-4FFF-A739-DCDC1381F9BE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D519-8494-4001-9EFF-7BD05646CE71}" type="datetimeFigureOut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02F0-EF55-4FFF-A739-DCDC1381F9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D519-8494-4001-9EFF-7BD05646CE71}" type="datetimeFigureOut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02F0-EF55-4FFF-A739-DCDC1381F9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D519-8494-4001-9EFF-7BD05646CE71}" type="datetimeFigureOut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02F0-EF55-4FFF-A739-DCDC1381F9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D519-8494-4001-9EFF-7BD05646CE71}" type="datetimeFigureOut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02F0-EF55-4FFF-A739-DCDC1381F9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D519-8494-4001-9EFF-7BD05646CE71}" type="datetimeFigureOut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02F0-EF55-4FFF-A739-DCDC1381F9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D519-8494-4001-9EFF-7BD05646CE71}" type="datetimeFigureOut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02F0-EF55-4FFF-A739-DCDC1381F9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D519-8494-4001-9EFF-7BD05646CE71}" type="datetimeFigureOut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02F0-EF55-4FFF-A739-DCDC1381F9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D519-8494-4001-9EFF-7BD05646CE71}" type="datetimeFigureOut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02F0-EF55-4FFF-A739-DCDC1381F9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F0ED519-8494-4001-9EFF-7BD05646CE71}" type="datetimeFigureOut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8F202F0-EF55-4FFF-A739-DCDC1381F9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/>
              <a:t>腫瘤</a:t>
            </a:r>
            <a:r>
              <a:rPr lang="zh-TW" altLang="en-US" sz="4800" b="1" dirty="0" smtClean="0"/>
              <a:t>減積手術</a:t>
            </a:r>
            <a:r>
              <a:rPr lang="zh-TW" altLang="en-US" sz="4800" b="1" dirty="0"/>
              <a:t>及溫熱化療 </a:t>
            </a:r>
            <a:r>
              <a:rPr lang="en-US" altLang="zh-TW" sz="4800" b="1" dirty="0" smtClean="0"/>
              <a:t/>
            </a:r>
            <a:br>
              <a:rPr lang="en-US" altLang="zh-TW" sz="4800" b="1" dirty="0" smtClean="0"/>
            </a:br>
            <a:r>
              <a:rPr lang="zh-TW" altLang="en-US" sz="4800" b="1" dirty="0"/>
              <a:t>麻醉照</a:t>
            </a:r>
            <a:r>
              <a:rPr lang="zh-TW" altLang="en-US" sz="4800" b="1" dirty="0" smtClean="0"/>
              <a:t>護</a:t>
            </a:r>
            <a:endParaRPr lang="zh-TW" altLang="en-US" sz="48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  </a:t>
            </a:r>
            <a:endParaRPr lang="en-US" altLang="zh-TW" dirty="0" smtClean="0"/>
          </a:p>
          <a:p>
            <a:endParaRPr lang="en-US" altLang="zh-TW" dirty="0"/>
          </a:p>
          <a:p>
            <a:pPr algn="r"/>
            <a:r>
              <a:rPr lang="zh-TW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                                               </a:t>
            </a:r>
            <a:r>
              <a:rPr lang="zh-TW" altLang="en-US" sz="3200" b="1" dirty="0" smtClean="0">
                <a:solidFill>
                  <a:schemeClr val="bg1"/>
                </a:solidFill>
                <a:latin typeface="+mj-ea"/>
                <a:ea typeface="+mj-ea"/>
              </a:rPr>
              <a:t>彭國蘋製作</a:t>
            </a:r>
            <a:endParaRPr lang="zh-TW" altLang="en-US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355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2190308"/>
            <a:ext cx="7660373" cy="39358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000" b="1" dirty="0" smtClean="0"/>
              <a:t>5.  </a:t>
            </a:r>
            <a:r>
              <a:rPr lang="zh-TW" altLang="en-US" sz="3000" b="1" dirty="0" smtClean="0"/>
              <a:t>濕式</a:t>
            </a:r>
            <a:r>
              <a:rPr lang="en-US" altLang="zh-TW" sz="3000" b="1" dirty="0" smtClean="0"/>
              <a:t>blanket </a:t>
            </a:r>
            <a:r>
              <a:rPr lang="zh-TW" altLang="en-US" sz="3000" b="1" dirty="0" smtClean="0"/>
              <a:t>、熊寶寶</a:t>
            </a:r>
            <a:r>
              <a:rPr lang="en-US" altLang="zh-TW" sz="3000" b="1" dirty="0"/>
              <a:t>(</a:t>
            </a:r>
            <a:r>
              <a:rPr lang="zh-TW" altLang="en-US" sz="3000" b="1" dirty="0" smtClean="0"/>
              <a:t>上半身</a:t>
            </a:r>
            <a:r>
              <a:rPr lang="en-US" altLang="zh-TW" sz="3000" b="1" dirty="0" smtClean="0"/>
              <a:t>)</a:t>
            </a:r>
          </a:p>
          <a:p>
            <a:pPr marL="0" indent="0">
              <a:buNone/>
            </a:pPr>
            <a:r>
              <a:rPr lang="en-US" altLang="zh-TW" sz="3000" b="1" dirty="0" smtClean="0"/>
              <a:t>6.  </a:t>
            </a:r>
            <a:r>
              <a:rPr lang="zh-TW" altLang="en-US" sz="3000" b="1" dirty="0" smtClean="0"/>
              <a:t>溫</a:t>
            </a:r>
            <a:r>
              <a:rPr lang="zh-TW" altLang="en-US" sz="3000" b="1" dirty="0"/>
              <a:t>血</a:t>
            </a:r>
            <a:r>
              <a:rPr lang="zh-TW" altLang="en-US" sz="3000" b="1" dirty="0" smtClean="0"/>
              <a:t>器、 輸血加溫儀 </a:t>
            </a:r>
            <a:r>
              <a:rPr lang="en-US" altLang="zh-TW" sz="3000" b="1" dirty="0" smtClean="0"/>
              <a:t>(</a:t>
            </a:r>
            <a:r>
              <a:rPr lang="zh-TW" altLang="en-US" sz="3000" b="1" dirty="0" smtClean="0"/>
              <a:t>需要時再備</a:t>
            </a:r>
            <a:r>
              <a:rPr lang="en-US" altLang="zh-TW" sz="3000" b="1" dirty="0" smtClean="0"/>
              <a:t>)</a:t>
            </a:r>
          </a:p>
          <a:p>
            <a:pPr marL="0" indent="0">
              <a:buNone/>
            </a:pPr>
            <a:r>
              <a:rPr lang="en-US" altLang="zh-TW" sz="3000" b="1" dirty="0" smtClean="0"/>
              <a:t>7.  </a:t>
            </a:r>
            <a:r>
              <a:rPr lang="zh-TW" altLang="en-US" sz="3000" b="1" dirty="0" smtClean="0"/>
              <a:t>口溫、肛溫 </a:t>
            </a:r>
            <a:r>
              <a:rPr lang="en-US" altLang="zh-TW" sz="3000" b="1" dirty="0" smtClean="0"/>
              <a:t>(</a:t>
            </a:r>
            <a:r>
              <a:rPr lang="zh-TW" altLang="en-US" sz="3000" b="1" dirty="0" smtClean="0"/>
              <a:t>若</a:t>
            </a:r>
            <a:r>
              <a:rPr lang="en-US" altLang="zh-TW" sz="3000" b="1" dirty="0" err="1" smtClean="0"/>
              <a:t>Procto</a:t>
            </a:r>
            <a:r>
              <a:rPr lang="en-US" altLang="zh-TW" sz="3000" b="1" dirty="0"/>
              <a:t> </a:t>
            </a:r>
            <a:r>
              <a:rPr lang="zh-TW" altLang="en-US" sz="3000" b="1" dirty="0"/>
              <a:t>不做肛門部分</a:t>
            </a:r>
            <a:r>
              <a:rPr lang="en-US" altLang="zh-TW" sz="3000" b="1" dirty="0" smtClean="0"/>
              <a:t>)</a:t>
            </a:r>
          </a:p>
          <a:p>
            <a:pPr marL="0" indent="0">
              <a:buNone/>
            </a:pPr>
            <a:r>
              <a:rPr lang="en-US" altLang="zh-TW" sz="3000" b="1" dirty="0" smtClean="0"/>
              <a:t>8.  </a:t>
            </a:r>
            <a:r>
              <a:rPr lang="zh-TW" altLang="en-US" sz="3000" b="1" dirty="0" smtClean="0"/>
              <a:t>頭部</a:t>
            </a:r>
            <a:r>
              <a:rPr lang="zh-TW" altLang="en-US" sz="3000" b="1" dirty="0"/>
              <a:t>放抗壓墊、雙手放海綿</a:t>
            </a:r>
            <a:r>
              <a:rPr lang="zh-TW" altLang="en-US" sz="3000" b="1" dirty="0" smtClean="0"/>
              <a:t>墊</a:t>
            </a:r>
            <a:endParaRPr lang="en-US" altLang="zh-TW" sz="3000" b="1" dirty="0" smtClean="0"/>
          </a:p>
          <a:p>
            <a:pPr marL="0" indent="0">
              <a:buNone/>
            </a:pPr>
            <a:r>
              <a:rPr lang="en-US" altLang="zh-TW" sz="3000" b="1" dirty="0" smtClean="0"/>
              <a:t>9.  </a:t>
            </a:r>
            <a:r>
              <a:rPr lang="zh-TW" altLang="en-US" sz="3000" b="1" dirty="0" smtClean="0"/>
              <a:t>準備</a:t>
            </a:r>
            <a:r>
              <a:rPr lang="zh-TW" altLang="en-US" sz="3000" b="1" dirty="0"/>
              <a:t>冰塊：</a:t>
            </a:r>
            <a:r>
              <a:rPr lang="zh-TW" altLang="en-US" sz="3000" b="1" dirty="0" smtClean="0"/>
              <a:t>內科醫師入</a:t>
            </a:r>
            <a:r>
              <a:rPr lang="en-US" altLang="zh-TW" sz="3000" b="1" dirty="0" smtClean="0"/>
              <a:t>OR</a:t>
            </a:r>
            <a:r>
              <a:rPr lang="zh-TW" altLang="en-US" sz="3000" b="1" dirty="0" smtClean="0"/>
              <a:t>及外科醫師開</a:t>
            </a:r>
            <a:r>
              <a:rPr lang="zh-TW" altLang="en-US" sz="3000" b="1" dirty="0"/>
              <a:t>始</a:t>
            </a:r>
            <a:endParaRPr lang="en-US" altLang="zh-TW" sz="3000" b="1" dirty="0" smtClean="0"/>
          </a:p>
          <a:p>
            <a:pPr marL="0" indent="0">
              <a:buNone/>
            </a:pPr>
            <a:r>
              <a:rPr lang="zh-TW" altLang="en-US" sz="3000" b="1" dirty="0" smtClean="0"/>
              <a:t>                             關肚子請流動</a:t>
            </a:r>
            <a:r>
              <a:rPr lang="en-US" altLang="zh-TW" sz="3000" b="1" dirty="0" smtClean="0"/>
              <a:t>call </a:t>
            </a:r>
            <a:r>
              <a:rPr lang="zh-TW" altLang="en-US" sz="3000" b="1" dirty="0" smtClean="0"/>
              <a:t>阿嫂送冰塊</a:t>
            </a:r>
            <a:endParaRPr lang="en-US" altLang="zh-TW" sz="3000" b="1" dirty="0" smtClean="0"/>
          </a:p>
          <a:p>
            <a:pPr marL="0" indent="0">
              <a:buNone/>
            </a:pPr>
            <a:r>
              <a:rPr lang="en-US" altLang="zh-TW" sz="3000" b="1" dirty="0" smtClean="0"/>
              <a:t>10. </a:t>
            </a:r>
            <a:r>
              <a:rPr lang="zh-TW" altLang="en-US" sz="3000" b="1" dirty="0" smtClean="0"/>
              <a:t>準備冰</a:t>
            </a:r>
            <a:r>
              <a:rPr lang="en-US" altLang="zh-TW" sz="3000" b="1" dirty="0" smtClean="0"/>
              <a:t>LR</a:t>
            </a:r>
            <a:r>
              <a:rPr lang="zh-TW" altLang="en-US" sz="3000" b="1" dirty="0" smtClean="0"/>
              <a:t>、冰寶、冰枕</a:t>
            </a:r>
            <a:endParaRPr lang="en-US" altLang="zh-TW" sz="3000" b="1" dirty="0" smtClean="0"/>
          </a:p>
          <a:p>
            <a:pPr marL="0" indent="0">
              <a:buNone/>
            </a:pPr>
            <a:endParaRPr lang="en-US" altLang="zh-TW" sz="3000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準備用物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43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930432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>LR </a:t>
            </a:r>
            <a:r>
              <a:rPr lang="zh-TW" altLang="en-US" b="1" dirty="0" smtClean="0"/>
              <a:t>、冰</a:t>
            </a:r>
            <a:r>
              <a:rPr lang="zh-TW" altLang="en-US" b="1" dirty="0"/>
              <a:t>寶</a:t>
            </a:r>
            <a:r>
              <a:rPr lang="zh-TW" altLang="en-US" b="1" dirty="0" smtClean="0"/>
              <a:t>、 放在</a:t>
            </a:r>
            <a:r>
              <a:rPr lang="en-US" altLang="zh-TW" b="1" dirty="0" smtClean="0"/>
              <a:t>8R</a:t>
            </a:r>
            <a:r>
              <a:rPr lang="zh-TW" altLang="en-US" b="1" dirty="0" smtClean="0"/>
              <a:t>內走道靠牆冰箱內</a:t>
            </a:r>
            <a:r>
              <a:rPr lang="en-US" altLang="zh-TW" b="1" dirty="0" smtClean="0"/>
              <a:t> </a:t>
            </a:r>
            <a:endParaRPr lang="zh-TW" altLang="en-US" b="1" dirty="0"/>
          </a:p>
        </p:txBody>
      </p:sp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564904"/>
            <a:ext cx="4601633" cy="3451225"/>
          </a:xfrm>
        </p:spPr>
      </p:pic>
      <p:sp>
        <p:nvSpPr>
          <p:cNvPr id="2" name="圓角矩形圖說文字 1"/>
          <p:cNvSpPr/>
          <p:nvPr/>
        </p:nvSpPr>
        <p:spPr>
          <a:xfrm>
            <a:off x="4957928" y="3717032"/>
            <a:ext cx="1296144" cy="706384"/>
          </a:xfrm>
          <a:prstGeom prst="wedgeRoundRectCallout">
            <a:avLst>
              <a:gd name="adj1" fmla="val -22166"/>
              <a:gd name="adj2" fmla="val 7643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FF00"/>
                </a:solidFill>
              </a:rPr>
              <a:t>冰寶</a:t>
            </a:r>
          </a:p>
        </p:txBody>
      </p:sp>
      <p:sp>
        <p:nvSpPr>
          <p:cNvPr id="3" name="圓角矩形圖說文字 2"/>
          <p:cNvSpPr/>
          <p:nvPr/>
        </p:nvSpPr>
        <p:spPr>
          <a:xfrm>
            <a:off x="3563888" y="3457576"/>
            <a:ext cx="1080120" cy="612648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FFFF00"/>
                </a:solidFill>
              </a:rPr>
              <a:t>冰</a:t>
            </a:r>
            <a:r>
              <a:rPr lang="en-US" altLang="zh-TW" sz="2800" b="1" dirty="0" smtClean="0">
                <a:solidFill>
                  <a:srgbClr val="FFFF00"/>
                </a:solidFill>
              </a:rPr>
              <a:t>LR</a:t>
            </a:r>
            <a:endParaRPr lang="zh-TW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en-US" altLang="zh-TW" b="1" dirty="0"/>
              <a:t>LR </a:t>
            </a:r>
            <a:r>
              <a:rPr lang="zh-TW" altLang="en-US" b="1" dirty="0" smtClean="0"/>
              <a:t>以</a:t>
            </a:r>
            <a:r>
              <a:rPr lang="en-US" altLang="zh-TW" b="1" dirty="0" smtClean="0"/>
              <a:t>4</a:t>
            </a:r>
            <a:r>
              <a:rPr lang="zh-TW" altLang="en-US" dirty="0"/>
              <a:t> </a:t>
            </a:r>
            <a:r>
              <a:rPr lang="zh-TW" altLang="en-US" b="1" dirty="0" smtClean="0"/>
              <a:t>袋為</a:t>
            </a:r>
            <a:r>
              <a:rPr lang="en-US" altLang="zh-TW" b="1" dirty="0" smtClean="0"/>
              <a:t>1 </a:t>
            </a:r>
            <a:r>
              <a:rPr lang="zh-TW" altLang="en-US" b="1" dirty="0" smtClean="0"/>
              <a:t>包</a:t>
            </a:r>
            <a:endParaRPr lang="zh-TW" altLang="en-US" b="1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2636912"/>
            <a:ext cx="5616624" cy="3489252"/>
          </a:xfrm>
        </p:spPr>
      </p:pic>
    </p:spTree>
    <p:extLst>
      <p:ext uri="{BB962C8B-B14F-4D97-AF65-F5344CB8AC3E}">
        <p14:creationId xmlns:p14="http://schemas.microsoft.com/office/powerpoint/2010/main" val="282822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95049"/>
          </a:xfrm>
        </p:spPr>
        <p:txBody>
          <a:bodyPr/>
          <a:lstStyle/>
          <a:p>
            <a:r>
              <a:rPr lang="en-US" altLang="zh-TW" b="1" dirty="0" smtClean="0"/>
              <a:t>LR </a:t>
            </a:r>
            <a:r>
              <a:rPr lang="zh-TW" altLang="en-US" b="1" dirty="0" smtClean="0"/>
              <a:t>需埋入冰水中保冰</a:t>
            </a:r>
            <a:endParaRPr lang="zh-TW" altLang="en-US" b="1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470" l="0" r="981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74938"/>
            <a:ext cx="5061461" cy="3451225"/>
          </a:xfr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616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2424222"/>
            <a:ext cx="7776864" cy="3885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b="1" dirty="0" smtClean="0"/>
              <a:t>1.  </a:t>
            </a:r>
            <a:r>
              <a:rPr lang="zh-TW" altLang="en-US" sz="3000" b="1" dirty="0" smtClean="0"/>
              <a:t>埋管、關肚子前開始降溫</a:t>
            </a:r>
            <a:endParaRPr lang="en-US" altLang="zh-TW" sz="3000" b="1" dirty="0" smtClean="0"/>
          </a:p>
          <a:p>
            <a:pPr fontAlgn="base">
              <a:buClr>
                <a:schemeClr val="tx2"/>
              </a:buClr>
              <a:buFont typeface="Wingdings" pitchFamily="2" charset="2"/>
              <a:buChar char="Ø"/>
            </a:pPr>
            <a:r>
              <a:rPr lang="en-US" altLang="zh-TW" sz="2800" b="1" dirty="0" smtClean="0"/>
              <a:t> Blanket </a:t>
            </a:r>
            <a:r>
              <a:rPr lang="zh-TW" altLang="en-US" sz="2800" b="1" dirty="0" smtClean="0"/>
              <a:t>調至</a:t>
            </a:r>
            <a:r>
              <a:rPr lang="en-US" altLang="zh-TW" sz="2800" b="1" dirty="0" smtClean="0"/>
              <a:t> 4°C </a:t>
            </a:r>
            <a:r>
              <a:rPr lang="zh-TW" altLang="en-US" sz="2800" b="1" dirty="0" smtClean="0"/>
              <a:t>，熊寶寶吹室溫</a:t>
            </a:r>
            <a:r>
              <a:rPr lang="en-US" altLang="zh-TW" sz="2800" b="1" dirty="0" smtClean="0"/>
              <a:t>(ambient)</a:t>
            </a:r>
          </a:p>
          <a:p>
            <a:pPr fontAlgn="base">
              <a:buClr>
                <a:schemeClr val="tx2"/>
              </a:buClr>
              <a:buFont typeface="Wingdings" pitchFamily="2" charset="2"/>
              <a:buChar char="Ø"/>
            </a:pPr>
            <a:r>
              <a:rPr lang="en-US" altLang="zh-TW" sz="3000" b="1" dirty="0" smtClean="0"/>
              <a:t> </a:t>
            </a:r>
            <a:r>
              <a:rPr lang="zh-TW" altLang="en-US" sz="2800" b="1" dirty="0" smtClean="0"/>
              <a:t>冰</a:t>
            </a:r>
            <a:r>
              <a:rPr lang="en-US" altLang="zh-TW" sz="2800" b="1" dirty="0" smtClean="0"/>
              <a:t>LR + </a:t>
            </a:r>
            <a:r>
              <a:rPr lang="en-US" altLang="zh-TW" sz="2800" b="1" dirty="0" err="1" smtClean="0"/>
              <a:t>Albumine</a:t>
            </a:r>
            <a:r>
              <a:rPr lang="en-US" altLang="zh-TW" sz="2800" b="1" dirty="0" smtClean="0"/>
              <a:t>  1pc </a:t>
            </a:r>
            <a:r>
              <a:rPr lang="zh-TW" altLang="en-US" sz="2800" b="1" dirty="0" smtClean="0"/>
              <a:t>從周邊 </a:t>
            </a:r>
            <a:r>
              <a:rPr lang="en-US" altLang="zh-TW" sz="2800" b="1" dirty="0" smtClean="0"/>
              <a:t>line</a:t>
            </a:r>
            <a:r>
              <a:rPr lang="zh-TW" altLang="en-US" sz="2800" b="1" dirty="0" smtClean="0"/>
              <a:t>輸</a:t>
            </a:r>
            <a:r>
              <a:rPr lang="en-US" altLang="zh-TW" sz="2800" b="1" dirty="0" smtClean="0"/>
              <a:t> full run</a:t>
            </a:r>
          </a:p>
          <a:p>
            <a:pPr marL="0" indent="0" fontAlgn="base">
              <a:buNone/>
            </a:pPr>
            <a:r>
              <a:rPr lang="en-US" altLang="zh-TW" sz="2800" b="1" dirty="0"/>
              <a:t> </a:t>
            </a:r>
            <a:r>
              <a:rPr lang="en-US" altLang="zh-TW" sz="2800" b="1" dirty="0" smtClean="0"/>
              <a:t>    </a:t>
            </a:r>
            <a:r>
              <a:rPr lang="zh-TW" altLang="en-US" sz="2800" b="1" dirty="0" smtClean="0"/>
              <a:t>另 一半</a:t>
            </a:r>
            <a:r>
              <a:rPr lang="zh-TW" altLang="en-US" sz="2800" b="1" dirty="0" smtClean="0"/>
              <a:t>套 </a:t>
            </a:r>
            <a:r>
              <a:rPr lang="en-US" altLang="zh-TW" sz="2800" b="1" dirty="0" smtClean="0"/>
              <a:t>IV</a:t>
            </a:r>
            <a:r>
              <a:rPr lang="zh-TW" altLang="en-US" sz="2800" b="1" dirty="0" smtClean="0"/>
              <a:t> </a:t>
            </a:r>
            <a:r>
              <a:rPr lang="en-US" altLang="zh-TW" sz="2800" b="1" dirty="0" smtClean="0"/>
              <a:t>  </a:t>
            </a:r>
            <a:r>
              <a:rPr lang="en-US" altLang="zh-TW" sz="2800" b="1" dirty="0" smtClean="0"/>
              <a:t>line</a:t>
            </a:r>
            <a:r>
              <a:rPr lang="zh-TW" altLang="en-US" sz="2800" b="1" dirty="0" smtClean="0"/>
              <a:t> 也可接出來</a:t>
            </a:r>
            <a:endParaRPr lang="en-US" altLang="zh-TW" sz="2800" b="1" dirty="0" smtClean="0"/>
          </a:p>
          <a:p>
            <a:pPr fontAlgn="base">
              <a:buClr>
                <a:schemeClr val="tx2"/>
              </a:buClr>
              <a:buFont typeface="Wingdings" pitchFamily="2" charset="2"/>
              <a:buChar char="Ø"/>
            </a:pPr>
            <a:r>
              <a:rPr lang="en-US" altLang="zh-TW" sz="2800" b="1" dirty="0" smtClean="0"/>
              <a:t> </a:t>
            </a:r>
            <a:r>
              <a:rPr lang="zh-TW" altLang="en-US" sz="2800" b="1" dirty="0" smtClean="0"/>
              <a:t>換冰枕，肩膀以上放冰寶冰敷</a:t>
            </a:r>
            <a:endParaRPr lang="en-US" altLang="zh-TW" sz="2800" b="1" dirty="0" smtClean="0"/>
          </a:p>
          <a:p>
            <a:pPr fontAlgn="base">
              <a:buClr>
                <a:schemeClr val="tx2"/>
              </a:buClr>
              <a:buFont typeface="Wingdings" pitchFamily="2" charset="2"/>
              <a:buChar char="Ø"/>
            </a:pPr>
            <a:r>
              <a:rPr lang="en-US" altLang="zh-TW" sz="2800" b="1" dirty="0"/>
              <a:t> </a:t>
            </a:r>
            <a:r>
              <a:rPr lang="zh-TW" altLang="en-US" sz="2800" b="1" dirty="0" smtClean="0"/>
              <a:t>目標</a:t>
            </a:r>
            <a:r>
              <a:rPr lang="zh-TW" altLang="en-US" sz="2800" b="1" dirty="0"/>
              <a:t>降至 </a:t>
            </a:r>
            <a:r>
              <a:rPr lang="en-US" altLang="zh-TW" sz="2800" b="1" dirty="0" smtClean="0"/>
              <a:t>34°C (</a:t>
            </a:r>
            <a:r>
              <a:rPr lang="zh-TW" altLang="en-US" sz="2800" b="1" dirty="0" smtClean="0"/>
              <a:t>依現場醫師</a:t>
            </a:r>
            <a:r>
              <a:rPr lang="en-US" altLang="zh-TW" sz="2800" b="1" dirty="0" smtClean="0"/>
              <a:t>order </a:t>
            </a:r>
            <a:r>
              <a:rPr lang="zh-TW" altLang="en-US" sz="2800" b="1" dirty="0" smtClean="0"/>
              <a:t>為主</a:t>
            </a:r>
            <a:r>
              <a:rPr lang="en-US" altLang="zh-TW" sz="2800" b="1" dirty="0" smtClean="0"/>
              <a:t>)</a:t>
            </a:r>
          </a:p>
          <a:p>
            <a:pPr marL="0" indent="0" fontAlgn="base">
              <a:buNone/>
            </a:pPr>
            <a:endParaRPr lang="en-US" altLang="zh-TW" sz="3000" b="1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確定要灌</a:t>
            </a:r>
            <a:r>
              <a:rPr lang="en-US" altLang="zh-TW" b="1" dirty="0" smtClean="0"/>
              <a:t>chemo</a:t>
            </a:r>
            <a:r>
              <a:rPr lang="zh-TW" altLang="en-US" b="1" dirty="0" smtClean="0"/>
              <a:t>藥物前</a:t>
            </a:r>
            <a:endParaRPr lang="zh-TW" altLang="en-US" b="1" dirty="0"/>
          </a:p>
        </p:txBody>
      </p:sp>
      <p:sp>
        <p:nvSpPr>
          <p:cNvPr id="4" name="矩形圖說文字 3"/>
          <p:cNvSpPr/>
          <p:nvPr/>
        </p:nvSpPr>
        <p:spPr>
          <a:xfrm>
            <a:off x="6421688" y="4293096"/>
            <a:ext cx="2182760" cy="792088"/>
          </a:xfrm>
          <a:prstGeom prst="wedgeRectCallout">
            <a:avLst>
              <a:gd name="adj1" fmla="val -68289"/>
              <a:gd name="adj2" fmla="val 2117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真的需要冰敷嗎？</a:t>
            </a:r>
            <a:endParaRPr lang="zh-TW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3347864" y="2171338"/>
            <a:ext cx="2495536" cy="1151348"/>
          </a:xfrm>
          <a:prstGeom prst="wedgeRoundRectCallout">
            <a:avLst>
              <a:gd name="adj1" fmla="val -48045"/>
              <a:gd name="adj2" fmla="val 79918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chemeClr val="tx2">
                    <a:lumMod val="75000"/>
                  </a:schemeClr>
                </a:solidFill>
              </a:rPr>
              <a:t>HIPEC</a:t>
            </a:r>
            <a:r>
              <a:rPr lang="zh-TW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前</a:t>
            </a:r>
            <a:r>
              <a:rPr lang="en-US" altLang="zh-TW" sz="2400" b="1" dirty="0" smtClean="0">
                <a:solidFill>
                  <a:schemeClr val="tx2">
                    <a:lumMod val="75000"/>
                  </a:schemeClr>
                </a:solidFill>
              </a:rPr>
              <a:t>2pc</a:t>
            </a:r>
          </a:p>
          <a:p>
            <a:pPr algn="ctr"/>
            <a:r>
              <a:rPr lang="en-US" altLang="zh-TW" sz="2400" b="1" dirty="0" smtClean="0">
                <a:solidFill>
                  <a:schemeClr val="tx2">
                    <a:lumMod val="75000"/>
                  </a:schemeClr>
                </a:solidFill>
              </a:rPr>
              <a:t>HIPEC</a:t>
            </a:r>
            <a:r>
              <a:rPr lang="zh-TW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中</a:t>
            </a:r>
            <a:r>
              <a:rPr lang="en-US" altLang="zh-TW" sz="2400" b="1" dirty="0" smtClean="0">
                <a:solidFill>
                  <a:schemeClr val="tx2">
                    <a:lumMod val="75000"/>
                  </a:schemeClr>
                </a:solidFill>
              </a:rPr>
              <a:t>3pc</a:t>
            </a:r>
          </a:p>
          <a:p>
            <a:pPr algn="ctr"/>
            <a:r>
              <a:rPr lang="en-US" altLang="zh-TW" sz="2400" b="1" dirty="0" smtClean="0">
                <a:solidFill>
                  <a:schemeClr val="tx2">
                    <a:lumMod val="75000"/>
                  </a:schemeClr>
                </a:solidFill>
              </a:rPr>
              <a:t>HIPEC</a:t>
            </a:r>
            <a:r>
              <a:rPr lang="zh-TW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後</a:t>
            </a:r>
            <a:r>
              <a:rPr lang="en-US" altLang="zh-TW" sz="2400" b="1" dirty="0" smtClean="0">
                <a:solidFill>
                  <a:schemeClr val="tx2">
                    <a:lumMod val="75000"/>
                  </a:schemeClr>
                </a:solidFill>
              </a:rPr>
              <a:t>1pc</a:t>
            </a:r>
          </a:p>
        </p:txBody>
      </p:sp>
    </p:spTree>
    <p:extLst>
      <p:ext uri="{BB962C8B-B14F-4D97-AF65-F5344CB8AC3E}">
        <p14:creationId xmlns:p14="http://schemas.microsoft.com/office/powerpoint/2010/main" val="376586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4"/>
            <a:ext cx="6023568" cy="3777283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ambient= </a:t>
            </a:r>
            <a:r>
              <a:rPr lang="zh-TW" altLang="en-US" dirty="0" smtClean="0"/>
              <a:t>室溫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3140261" y="4797152"/>
            <a:ext cx="1341163" cy="5116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196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3568" y="2060848"/>
            <a:ext cx="8136904" cy="41764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zh-TW" sz="11200" b="1" dirty="0" smtClean="0">
                <a:latin typeface="+mj-ea"/>
                <a:ea typeface="+mj-ea"/>
              </a:rPr>
              <a:t>2.</a:t>
            </a:r>
            <a:r>
              <a:rPr lang="zh-TW" altLang="en-US" sz="11200" b="1" dirty="0" smtClean="0">
                <a:latin typeface="+mj-ea"/>
                <a:ea typeface="+mj-ea"/>
              </a:rPr>
              <a:t>給予預防性</a:t>
            </a:r>
            <a:r>
              <a:rPr lang="zh-TW" altLang="en-US" sz="11200" b="1" dirty="0">
                <a:latin typeface="+mj-ea"/>
                <a:ea typeface="+mj-ea"/>
              </a:rPr>
              <a:t>止吐</a:t>
            </a:r>
            <a:r>
              <a:rPr lang="zh-TW" altLang="en-US" sz="11200" b="1" dirty="0" smtClean="0">
                <a:latin typeface="+mj-ea"/>
                <a:ea typeface="+mj-ea"/>
              </a:rPr>
              <a:t>藥</a:t>
            </a:r>
            <a:endParaRPr lang="en-US" altLang="zh-TW" sz="11200" b="1" dirty="0" smtClean="0">
              <a:latin typeface="+mj-ea"/>
              <a:ea typeface="+mj-ea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zh-TW" altLang="en-US" sz="12000" b="1" dirty="0">
                <a:latin typeface="+mn-ea"/>
              </a:rPr>
              <a:t> </a:t>
            </a:r>
            <a:r>
              <a:rPr lang="zh-TW" altLang="en-US" sz="11200" b="1" dirty="0" smtClean="0">
                <a:latin typeface="+mn-ea"/>
              </a:rPr>
              <a:t>向內科醫師領取藥物</a:t>
            </a:r>
            <a:endParaRPr lang="en-US" altLang="zh-TW" sz="11200" b="1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sz="9800" b="1" dirty="0" smtClean="0"/>
              <a:t>        </a:t>
            </a:r>
            <a:r>
              <a:rPr lang="en-US" altLang="zh-TW" sz="11200" b="1" dirty="0" smtClean="0"/>
              <a:t>Dexamethasone 2 pc </a:t>
            </a:r>
            <a:r>
              <a:rPr lang="en-US" altLang="zh-TW" sz="11200" b="1" dirty="0" smtClean="0"/>
              <a:t>iv push</a:t>
            </a:r>
            <a:endParaRPr lang="en-US" altLang="zh-TW" sz="11200" b="1" dirty="0" smtClean="0"/>
          </a:p>
          <a:p>
            <a:pPr marL="0" indent="0">
              <a:buNone/>
            </a:pPr>
            <a:r>
              <a:rPr lang="en-US" altLang="zh-TW" sz="11200" b="1" dirty="0" smtClean="0"/>
              <a:t>       </a:t>
            </a:r>
            <a:r>
              <a:rPr lang="en-US" altLang="zh-TW" sz="11200" b="1" dirty="0" err="1" smtClean="0"/>
              <a:t>Fosaprepitant</a:t>
            </a:r>
            <a:r>
              <a:rPr lang="en-US" altLang="zh-TW" sz="11200" b="1" dirty="0" smtClean="0"/>
              <a:t> 1 vial + 50 ml water iv drip 30</a:t>
            </a:r>
            <a:r>
              <a:rPr lang="zh-TW" altLang="en-US" sz="11200" b="1" dirty="0" smtClean="0"/>
              <a:t>分</a:t>
            </a:r>
            <a:endParaRPr lang="en-US" altLang="zh-TW" sz="11200" b="1" dirty="0" smtClean="0"/>
          </a:p>
          <a:p>
            <a:pPr marL="0" indent="0">
              <a:buNone/>
            </a:pPr>
            <a:r>
              <a:rPr lang="zh-TW" altLang="en-US" sz="11200" b="1" dirty="0" smtClean="0"/>
              <a:t>       </a:t>
            </a:r>
            <a:r>
              <a:rPr lang="en-US" altLang="zh-TW" sz="11200" b="1" dirty="0" err="1" smtClean="0"/>
              <a:t>Palonaseton</a:t>
            </a:r>
            <a:r>
              <a:rPr lang="en-US" altLang="zh-TW" sz="11200" b="1" dirty="0" smtClean="0"/>
              <a:t> 1 vial + 50 ml water iv drip 30 </a:t>
            </a:r>
            <a:r>
              <a:rPr lang="zh-TW" altLang="en-US" sz="11200" b="1" dirty="0" smtClean="0"/>
              <a:t>分</a:t>
            </a:r>
            <a:endParaRPr lang="en-US" altLang="zh-TW" sz="11200" b="1" dirty="0" smtClean="0"/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zh-TW" altLang="en-US" sz="9800" dirty="0" smtClean="0"/>
              <a:t>    </a:t>
            </a:r>
            <a:r>
              <a:rPr lang="zh-TW" altLang="en-US" sz="11200" b="1" dirty="0" smtClean="0">
                <a:latin typeface="+mj-ea"/>
                <a:ea typeface="+mj-ea"/>
              </a:rPr>
              <a:t>給完藥後將藥物包裝交給流動紀錄</a:t>
            </a:r>
            <a:endParaRPr lang="en-US" altLang="zh-TW" sz="11200" b="1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11200" b="1" dirty="0" smtClean="0">
                <a:latin typeface="+mn-ea"/>
              </a:rPr>
              <a:t>3.</a:t>
            </a:r>
            <a:r>
              <a:rPr lang="zh-TW" altLang="en-US" sz="11200" b="1" dirty="0" smtClean="0">
                <a:latin typeface="+mn-ea"/>
              </a:rPr>
              <a:t>做</a:t>
            </a:r>
            <a:r>
              <a:rPr lang="en-US" altLang="zh-TW" sz="11200" b="1" dirty="0" smtClean="0">
                <a:latin typeface="+mn-ea"/>
              </a:rPr>
              <a:t>Blood gas</a:t>
            </a:r>
            <a:r>
              <a:rPr lang="zh-TW" altLang="en-US" sz="11200" b="1" dirty="0" smtClean="0">
                <a:latin typeface="+mn-ea"/>
              </a:rPr>
              <a:t>，依醫囑給藥若有</a:t>
            </a:r>
            <a:r>
              <a:rPr lang="en-US" altLang="zh-TW" sz="11200" b="1" dirty="0" smtClean="0">
                <a:latin typeface="+mn-ea"/>
              </a:rPr>
              <a:t>acidosis</a:t>
            </a:r>
            <a:r>
              <a:rPr lang="zh-TW" altLang="en-US" sz="11200" b="1" dirty="0">
                <a:latin typeface="+mn-ea"/>
              </a:rPr>
              <a:t>需</a:t>
            </a:r>
            <a:endParaRPr lang="en-US" altLang="zh-TW" sz="11200" b="1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sz="11200" b="1" dirty="0" smtClean="0">
                <a:latin typeface="+mn-ea"/>
              </a:rPr>
              <a:t>  積極矯正</a:t>
            </a:r>
            <a:endParaRPr lang="en-US" altLang="zh-TW" sz="112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sz="11200" b="1" dirty="0" smtClean="0">
                <a:latin typeface="+mn-ea"/>
              </a:rPr>
              <a:t>4.</a:t>
            </a:r>
            <a:r>
              <a:rPr lang="zh-TW" altLang="en-US" sz="11200" b="1" dirty="0" smtClean="0">
                <a:latin typeface="+mn-ea"/>
              </a:rPr>
              <a:t>將尿液倒清</a:t>
            </a:r>
            <a:endParaRPr lang="en-US" altLang="zh-TW" sz="11200" dirty="0" smtClean="0">
              <a:latin typeface="+mn-ea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確定要灌</a:t>
            </a:r>
            <a:r>
              <a:rPr lang="en-US" altLang="zh-TW" b="1" dirty="0"/>
              <a:t>chemo</a:t>
            </a:r>
            <a:r>
              <a:rPr lang="zh-TW" altLang="en-US" b="1" dirty="0"/>
              <a:t>藥物前</a:t>
            </a:r>
          </a:p>
        </p:txBody>
      </p:sp>
    </p:spTree>
    <p:extLst>
      <p:ext uri="{BB962C8B-B14F-4D97-AF65-F5344CB8AC3E}">
        <p14:creationId xmlns:p14="http://schemas.microsoft.com/office/powerpoint/2010/main" val="328603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99730" y="2204864"/>
            <a:ext cx="8104718" cy="4032448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tx2"/>
              </a:buClr>
              <a:buAutoNum type="arabicPeriod"/>
            </a:pPr>
            <a:r>
              <a:rPr lang="zh-TW" altLang="en-US" sz="2800" b="1" dirty="0" smtClean="0"/>
              <a:t>注意</a:t>
            </a:r>
            <a:r>
              <a:rPr lang="zh-TW" altLang="en-US" sz="2800" b="1" dirty="0"/>
              <a:t>施行時間 </a:t>
            </a:r>
            <a:r>
              <a:rPr lang="en-US" altLang="zh-TW" sz="2800" b="1" dirty="0" smtClean="0"/>
              <a:t>(42-43°C</a:t>
            </a:r>
            <a:r>
              <a:rPr lang="zh-TW" altLang="en-US" sz="2800" b="1" dirty="0" smtClean="0"/>
              <a:t>，</a:t>
            </a:r>
            <a:r>
              <a:rPr lang="en-US" altLang="zh-TW" sz="2800" b="1" dirty="0" smtClean="0"/>
              <a:t>60-90</a:t>
            </a:r>
            <a:r>
              <a:rPr lang="zh-TW" altLang="en-US" sz="2800" b="1" dirty="0" smtClean="0"/>
              <a:t>分鐘</a:t>
            </a:r>
            <a:r>
              <a:rPr lang="en-US" altLang="zh-TW" sz="2800" b="1" dirty="0" smtClean="0"/>
              <a:t> ) </a:t>
            </a:r>
          </a:p>
          <a:p>
            <a:pPr marL="457200" indent="-457200">
              <a:buClr>
                <a:schemeClr val="tx2"/>
              </a:buClr>
              <a:buAutoNum type="arabicPeriod"/>
            </a:pPr>
            <a:r>
              <a:rPr lang="zh-TW" altLang="en-US" sz="2800" b="1" dirty="0"/>
              <a:t>注意體溫變化 </a:t>
            </a:r>
            <a:r>
              <a:rPr lang="en-US" altLang="zh-TW" sz="2800" b="1" dirty="0"/>
              <a:t>(</a:t>
            </a:r>
            <a:r>
              <a:rPr lang="zh-TW" altLang="en-US" sz="2800" b="1" dirty="0"/>
              <a:t>目標控制在 </a:t>
            </a:r>
            <a:r>
              <a:rPr lang="en-US" altLang="zh-TW" sz="2800" b="1" dirty="0" smtClean="0"/>
              <a:t>3</a:t>
            </a:r>
            <a:r>
              <a:rPr lang="zh-TW" altLang="en-US" sz="2800" b="1" dirty="0" smtClean="0"/>
              <a:t>分鐘內上升 </a:t>
            </a:r>
            <a:r>
              <a:rPr lang="en-US" altLang="zh-TW" sz="2800" b="1" dirty="0" smtClean="0"/>
              <a:t>0.1°C </a:t>
            </a:r>
            <a:r>
              <a:rPr lang="zh-TW" altLang="en-US" sz="2800" b="1" dirty="0" smtClean="0"/>
              <a:t>等同 </a:t>
            </a:r>
            <a:r>
              <a:rPr lang="en-US" altLang="zh-TW" sz="2800" b="1" dirty="0" smtClean="0"/>
              <a:t>30 </a:t>
            </a:r>
            <a:r>
              <a:rPr lang="zh-TW" altLang="en-US" sz="2800" b="1" dirty="0" smtClean="0"/>
              <a:t>分鐘增加 </a:t>
            </a:r>
            <a:r>
              <a:rPr lang="en-US" altLang="zh-TW" sz="2800" b="1" dirty="0" smtClean="0"/>
              <a:t>1 </a:t>
            </a:r>
            <a:r>
              <a:rPr lang="en-US" altLang="zh-TW" sz="2800" b="1" dirty="0"/>
              <a:t>°C </a:t>
            </a:r>
            <a:r>
              <a:rPr lang="en-US" altLang="zh-TW" sz="2800" b="1" dirty="0" smtClean="0"/>
              <a:t>)</a:t>
            </a:r>
          </a:p>
          <a:p>
            <a:pPr marL="457200" indent="-457200">
              <a:buClr>
                <a:schemeClr val="tx2"/>
              </a:buClr>
              <a:buAutoNum type="arabicPeriod"/>
            </a:pPr>
            <a:r>
              <a:rPr lang="zh-TW" altLang="en-US" sz="2800" b="1" dirty="0" smtClean="0"/>
              <a:t>注意 </a:t>
            </a:r>
            <a:r>
              <a:rPr lang="en-US" altLang="zh-TW" sz="2800" b="1" dirty="0" smtClean="0"/>
              <a:t>airway pressure  </a:t>
            </a:r>
            <a:r>
              <a:rPr lang="zh-TW" altLang="en-US" sz="2800" b="1" dirty="0" smtClean="0"/>
              <a:t>及 </a:t>
            </a:r>
            <a:r>
              <a:rPr lang="en-US" altLang="zh-TW" sz="2800" b="1" dirty="0" smtClean="0"/>
              <a:t>ventilator </a:t>
            </a:r>
            <a:r>
              <a:rPr lang="zh-TW" altLang="en-US" sz="2800" b="1" dirty="0" smtClean="0"/>
              <a:t>設定</a:t>
            </a:r>
            <a:r>
              <a:rPr lang="en-US" altLang="zh-TW" sz="2800" b="1" dirty="0" smtClean="0"/>
              <a:t>(</a:t>
            </a:r>
            <a:r>
              <a:rPr lang="zh-TW" altLang="en-US" sz="2800" b="1" dirty="0" smtClean="0"/>
              <a:t>腹內會灌</a:t>
            </a:r>
            <a:r>
              <a:rPr lang="en-US" altLang="zh-TW" sz="2800" b="1" dirty="0" smtClean="0"/>
              <a:t>4000-6000 ml fluid)</a:t>
            </a:r>
          </a:p>
          <a:p>
            <a:pPr marL="457200" indent="-457200">
              <a:buClr>
                <a:schemeClr val="tx2"/>
              </a:buClr>
              <a:buAutoNum type="arabicPeriod"/>
            </a:pPr>
            <a:r>
              <a:rPr lang="zh-TW" altLang="en-US" sz="2800" b="1" dirty="0" smtClean="0"/>
              <a:t>避免 </a:t>
            </a:r>
            <a:r>
              <a:rPr lang="en-US" altLang="zh-TW" sz="2800" b="1" dirty="0" smtClean="0"/>
              <a:t>acidosis </a:t>
            </a:r>
            <a:r>
              <a:rPr lang="zh-TW" altLang="en-US" sz="2800" b="1" dirty="0" smtClean="0"/>
              <a:t>給予預防性 </a:t>
            </a:r>
            <a:r>
              <a:rPr lang="en-US" altLang="zh-TW" sz="2800" b="1" dirty="0" smtClean="0"/>
              <a:t>NaHCO3  2 amp drip</a:t>
            </a:r>
          </a:p>
          <a:p>
            <a:pPr marL="457200" indent="-457200">
              <a:buClr>
                <a:schemeClr val="tx2"/>
              </a:buClr>
              <a:buAutoNum type="arabicPeriod"/>
            </a:pPr>
            <a:r>
              <a:rPr lang="zh-TW" altLang="en-US" sz="2800" b="1" dirty="0" smtClean="0"/>
              <a:t>注意</a:t>
            </a:r>
            <a:r>
              <a:rPr lang="en-US" altLang="zh-TW" sz="2800" b="1" dirty="0" smtClean="0"/>
              <a:t>urine output ( </a:t>
            </a:r>
            <a:r>
              <a:rPr lang="zh-TW" altLang="en-US" sz="2800" b="1" dirty="0" smtClean="0"/>
              <a:t>目標</a:t>
            </a:r>
            <a:r>
              <a:rPr lang="en-US" altLang="zh-TW" sz="2800" b="1" dirty="0" smtClean="0"/>
              <a:t>&gt; 1ml /kg/30 min)</a:t>
            </a:r>
          </a:p>
          <a:p>
            <a:pPr marL="457200" indent="-457200">
              <a:buClr>
                <a:schemeClr val="tx2"/>
              </a:buClr>
              <a:buAutoNum type="arabicPeriod"/>
            </a:pPr>
            <a:r>
              <a:rPr lang="zh-TW" altLang="en-US" sz="2800" b="1" dirty="0"/>
              <a:t>必要時</a:t>
            </a:r>
            <a:r>
              <a:rPr lang="zh-TW" altLang="en-US" sz="2800" b="1" dirty="0" smtClean="0"/>
              <a:t>給予</a:t>
            </a:r>
            <a:r>
              <a:rPr lang="en-US" altLang="zh-TW" sz="2800" b="1" dirty="0" smtClean="0"/>
              <a:t>Lasix</a:t>
            </a:r>
          </a:p>
          <a:p>
            <a:pPr marL="457200" indent="-457200">
              <a:buAutoNum type="arabicPeriod"/>
            </a:pPr>
            <a:endParaRPr lang="en-US" altLang="zh-TW" sz="2800" b="1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實施</a:t>
            </a:r>
            <a:r>
              <a:rPr lang="en-US" altLang="zh-TW" b="1" dirty="0" smtClean="0"/>
              <a:t>HIPEC</a:t>
            </a:r>
            <a:r>
              <a:rPr lang="zh-TW" altLang="en-US" b="1" dirty="0" smtClean="0"/>
              <a:t>時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86016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1564" t="15152" r="11010" b="17139"/>
          <a:stretch/>
        </p:blipFill>
        <p:spPr bwMode="auto">
          <a:xfrm>
            <a:off x="210008" y="260648"/>
            <a:ext cx="871296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橢圓 9"/>
          <p:cNvSpPr/>
          <p:nvPr/>
        </p:nvSpPr>
        <p:spPr>
          <a:xfrm>
            <a:off x="2195736" y="4437112"/>
            <a:ext cx="4741512" cy="16344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2555776" y="692696"/>
            <a:ext cx="3564608" cy="336724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23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2564904"/>
            <a:ext cx="7408333" cy="356125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buClr>
                <a:schemeClr val="tx2"/>
              </a:buClr>
              <a:buAutoNum type="arabicPeriod"/>
            </a:pPr>
            <a:r>
              <a:rPr lang="zh-TW" altLang="en-US" sz="3200" b="1" dirty="0" smtClean="0">
                <a:latin typeface="+mn-ea"/>
              </a:rPr>
              <a:t>時間</a:t>
            </a:r>
            <a:r>
              <a:rPr lang="zh-TW" altLang="en-US" sz="3200" b="1" dirty="0" smtClean="0"/>
              <a:t>結束前 </a:t>
            </a:r>
            <a:r>
              <a:rPr lang="en-US" altLang="zh-TW" sz="3200" b="1" dirty="0" smtClean="0"/>
              <a:t>10 </a:t>
            </a:r>
            <a:r>
              <a:rPr lang="zh-TW" altLang="en-US" sz="3200" b="1" dirty="0" smtClean="0"/>
              <a:t>分鐘撤冰枕冰寶，</a:t>
            </a:r>
            <a:r>
              <a:rPr lang="en-US" altLang="zh-TW" sz="3200" b="1" dirty="0"/>
              <a:t>b</a:t>
            </a:r>
            <a:r>
              <a:rPr lang="en-US" altLang="zh-TW" sz="3200" b="1" dirty="0" smtClean="0"/>
              <a:t>lanket  </a:t>
            </a:r>
            <a:r>
              <a:rPr lang="zh-TW" altLang="en-US" sz="3200" b="1" dirty="0" smtClean="0"/>
              <a:t>及熊寶寶恢復至 </a:t>
            </a:r>
            <a:r>
              <a:rPr lang="en-US" altLang="zh-TW" sz="3200" b="1" dirty="0" smtClean="0"/>
              <a:t>36 °C </a:t>
            </a:r>
          </a:p>
          <a:p>
            <a:pPr marL="457200" indent="-457200">
              <a:lnSpc>
                <a:spcPct val="150000"/>
              </a:lnSpc>
              <a:buClr>
                <a:schemeClr val="tx2"/>
              </a:buClr>
              <a:buAutoNum type="arabicPeriod" startAt="2"/>
            </a:pPr>
            <a:r>
              <a:rPr lang="zh-TW" altLang="en-US" sz="3200" b="1" dirty="0" smtClean="0"/>
              <a:t>將所有輸液換成溫的</a:t>
            </a:r>
            <a:endParaRPr lang="en-US" altLang="zh-TW" sz="3200" b="1" dirty="0" smtClean="0"/>
          </a:p>
          <a:p>
            <a:pPr marL="457200" indent="-457200">
              <a:lnSpc>
                <a:spcPct val="150000"/>
              </a:lnSpc>
              <a:buClr>
                <a:schemeClr val="tx2"/>
              </a:buClr>
              <a:buAutoNum type="arabicPeriod" startAt="2"/>
            </a:pPr>
            <a:r>
              <a:rPr lang="zh-TW" altLang="en-US" sz="3200" b="1" dirty="0" smtClean="0"/>
              <a:t>做</a:t>
            </a:r>
            <a:r>
              <a:rPr lang="en-US" altLang="zh-TW" sz="3200" b="1" dirty="0" smtClean="0"/>
              <a:t>Blood gas </a:t>
            </a:r>
            <a:r>
              <a:rPr lang="zh-TW" altLang="en-US" sz="3200" b="1" dirty="0" smtClean="0"/>
              <a:t>依醫囑給藥</a:t>
            </a:r>
            <a:r>
              <a:rPr lang="zh-TW" altLang="en-US" sz="3200" b="1" dirty="0"/>
              <a:t>，</a:t>
            </a:r>
            <a:r>
              <a:rPr lang="zh-TW" altLang="en-US" sz="3200" b="1" dirty="0" smtClean="0"/>
              <a:t>注意</a:t>
            </a:r>
            <a:r>
              <a:rPr lang="en-US" altLang="zh-TW" sz="3200" b="1" dirty="0" smtClean="0"/>
              <a:t>urine </a:t>
            </a:r>
            <a:r>
              <a:rPr lang="zh-TW" altLang="en-US" sz="3200" b="1" dirty="0" smtClean="0"/>
              <a:t>量</a:t>
            </a:r>
            <a:endParaRPr lang="en-US" altLang="zh-TW" sz="3200" b="1" dirty="0" smtClean="0"/>
          </a:p>
          <a:p>
            <a:pPr marL="457200" indent="-457200">
              <a:lnSpc>
                <a:spcPct val="150000"/>
              </a:lnSpc>
              <a:buClr>
                <a:schemeClr val="tx2"/>
              </a:buClr>
              <a:buAutoNum type="arabicPeriod" startAt="2"/>
            </a:pPr>
            <a:r>
              <a:rPr lang="zh-TW" altLang="en-US" sz="3200" b="1" dirty="0" smtClean="0"/>
              <a:t>回復一般開腹手術之護理</a:t>
            </a:r>
            <a:endParaRPr lang="zh-TW" altLang="en-US" sz="3200" b="1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HIPEC </a:t>
            </a:r>
            <a:r>
              <a:rPr lang="zh-TW" altLang="en-US" b="1" dirty="0" smtClean="0"/>
              <a:t>結束時 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93390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內容版面配置區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828798"/>
              </p:ext>
            </p:extLst>
          </p:nvPr>
        </p:nvGraphicFramePr>
        <p:xfrm>
          <a:off x="467544" y="1988840"/>
          <a:ext cx="8280920" cy="4377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9"/>
                <a:gridCol w="1296144"/>
                <a:gridCol w="1477869"/>
                <a:gridCol w="1451592"/>
                <a:gridCol w="1451592"/>
                <a:gridCol w="1451594"/>
              </a:tblGrid>
              <a:tr h="439187"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8/2  CASE 1  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8/6  CASE 2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8/20  CASE 3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9/3  CASE</a:t>
                      </a:r>
                      <a:r>
                        <a:rPr lang="en-US" altLang="zh-TW" b="1" baseline="0" dirty="0" smtClean="0"/>
                        <a:t> 4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9/10  CASE 5</a:t>
                      </a:r>
                      <a:endParaRPr lang="zh-TW" altLang="en-US" b="1" dirty="0"/>
                    </a:p>
                  </a:txBody>
                  <a:tcPr/>
                </a:tc>
              </a:tr>
              <a:tr h="662965"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OP Time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17</a:t>
                      </a:r>
                      <a:r>
                        <a:rPr lang="zh-TW" altLang="en-US" b="1" dirty="0" smtClean="0"/>
                        <a:t>小時</a:t>
                      </a:r>
                      <a:r>
                        <a:rPr lang="en-US" altLang="zh-TW" b="1" dirty="0" smtClean="0"/>
                        <a:t>55</a:t>
                      </a:r>
                      <a:r>
                        <a:rPr lang="zh-TW" altLang="en-US" b="1" dirty="0" smtClean="0"/>
                        <a:t>分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 smtClean="0"/>
                        <a:t>17</a:t>
                      </a:r>
                      <a:r>
                        <a:rPr lang="zh-TW" altLang="en-US" b="1" dirty="0" smtClean="0"/>
                        <a:t>小時</a:t>
                      </a:r>
                      <a:r>
                        <a:rPr lang="en-US" altLang="zh-TW" b="1" dirty="0" smtClean="0"/>
                        <a:t>25</a:t>
                      </a:r>
                      <a:r>
                        <a:rPr lang="zh-TW" altLang="en-US" b="1" dirty="0" smtClean="0"/>
                        <a:t>分</a:t>
                      </a:r>
                    </a:p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15</a:t>
                      </a:r>
                      <a:r>
                        <a:rPr lang="zh-TW" altLang="en-US" b="1" dirty="0" smtClean="0"/>
                        <a:t>小時</a:t>
                      </a:r>
                      <a:r>
                        <a:rPr lang="en-US" altLang="zh-TW" b="1" dirty="0" smtClean="0"/>
                        <a:t>15</a:t>
                      </a:r>
                      <a:r>
                        <a:rPr lang="zh-TW" altLang="en-US" b="1" dirty="0" smtClean="0"/>
                        <a:t>分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19</a:t>
                      </a:r>
                      <a:r>
                        <a:rPr lang="zh-TW" altLang="en-US" b="1" dirty="0" smtClean="0"/>
                        <a:t>小時</a:t>
                      </a:r>
                      <a:r>
                        <a:rPr lang="en-US" altLang="zh-TW" b="1" dirty="0" smtClean="0"/>
                        <a:t>28</a:t>
                      </a:r>
                      <a:r>
                        <a:rPr lang="zh-TW" altLang="en-US" b="1" dirty="0" smtClean="0"/>
                        <a:t>分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13</a:t>
                      </a:r>
                      <a:r>
                        <a:rPr lang="zh-TW" altLang="en-US" b="1" dirty="0" smtClean="0"/>
                        <a:t>小時</a:t>
                      </a:r>
                      <a:r>
                        <a:rPr lang="en-US" altLang="zh-TW" b="1" dirty="0" smtClean="0"/>
                        <a:t>33</a:t>
                      </a:r>
                      <a:r>
                        <a:rPr lang="zh-TW" altLang="en-US" b="1" dirty="0" smtClean="0"/>
                        <a:t>分</a:t>
                      </a:r>
                      <a:endParaRPr lang="zh-TW" altLang="en-US" b="1" dirty="0"/>
                    </a:p>
                  </a:txBody>
                  <a:tcPr/>
                </a:tc>
              </a:tr>
              <a:tr h="439187"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Fluid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12000</a:t>
                      </a:r>
                      <a:r>
                        <a:rPr lang="zh-TW" altLang="en-US" b="1" dirty="0" smtClean="0"/>
                        <a:t> </a:t>
                      </a:r>
                      <a:r>
                        <a:rPr lang="en-US" altLang="zh-TW" b="1" dirty="0" smtClean="0"/>
                        <a:t>ml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9300</a:t>
                      </a:r>
                      <a:r>
                        <a:rPr lang="zh-TW" altLang="en-US" b="1" dirty="0" smtClean="0"/>
                        <a:t> </a:t>
                      </a:r>
                      <a:r>
                        <a:rPr lang="en-US" altLang="zh-TW" b="1" dirty="0" smtClean="0"/>
                        <a:t>ml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10000</a:t>
                      </a:r>
                      <a:r>
                        <a:rPr lang="zh-TW" altLang="en-US" b="1" dirty="0" smtClean="0"/>
                        <a:t> </a:t>
                      </a:r>
                      <a:r>
                        <a:rPr lang="en-US" altLang="zh-TW" b="1" dirty="0" smtClean="0"/>
                        <a:t>ml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15100</a:t>
                      </a:r>
                      <a:r>
                        <a:rPr lang="zh-TW" altLang="en-US" b="1" dirty="0" smtClean="0"/>
                        <a:t> </a:t>
                      </a:r>
                      <a:r>
                        <a:rPr lang="en-US" altLang="zh-TW" b="1" dirty="0" smtClean="0"/>
                        <a:t>ml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7900</a:t>
                      </a:r>
                      <a:r>
                        <a:rPr lang="zh-TW" altLang="en-US" b="1" dirty="0" smtClean="0"/>
                        <a:t> </a:t>
                      </a:r>
                      <a:r>
                        <a:rPr lang="en-US" altLang="zh-TW" b="1" dirty="0" smtClean="0"/>
                        <a:t>ml</a:t>
                      </a:r>
                      <a:endParaRPr lang="zh-TW" altLang="en-US" b="1" dirty="0"/>
                    </a:p>
                  </a:txBody>
                  <a:tcPr/>
                </a:tc>
              </a:tr>
              <a:tr h="439187"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Urine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1500</a:t>
                      </a:r>
                      <a:r>
                        <a:rPr lang="zh-TW" altLang="en-US" b="1" dirty="0" smtClean="0"/>
                        <a:t> </a:t>
                      </a:r>
                      <a:r>
                        <a:rPr lang="en-US" altLang="zh-TW" b="1" dirty="0" smtClean="0"/>
                        <a:t>ml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2600</a:t>
                      </a:r>
                      <a:r>
                        <a:rPr lang="zh-TW" altLang="en-US" b="1" dirty="0" smtClean="0"/>
                        <a:t> </a:t>
                      </a:r>
                      <a:r>
                        <a:rPr lang="en-US" altLang="zh-TW" b="1" dirty="0" smtClean="0"/>
                        <a:t>ml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2800</a:t>
                      </a:r>
                      <a:r>
                        <a:rPr lang="zh-TW" altLang="en-US" b="1" dirty="0" smtClean="0"/>
                        <a:t> </a:t>
                      </a:r>
                      <a:r>
                        <a:rPr lang="en-US" altLang="zh-TW" b="1" dirty="0" smtClean="0"/>
                        <a:t>ml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3180</a:t>
                      </a:r>
                      <a:r>
                        <a:rPr lang="zh-TW" altLang="en-US" b="1" dirty="0" smtClean="0"/>
                        <a:t> </a:t>
                      </a:r>
                      <a:r>
                        <a:rPr lang="en-US" altLang="zh-TW" b="1" dirty="0" smtClean="0"/>
                        <a:t>ml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2350</a:t>
                      </a:r>
                      <a:r>
                        <a:rPr lang="zh-TW" altLang="en-US" b="1" dirty="0" smtClean="0"/>
                        <a:t> </a:t>
                      </a:r>
                      <a:r>
                        <a:rPr lang="en-US" altLang="zh-TW" b="1" dirty="0" smtClean="0"/>
                        <a:t>ml</a:t>
                      </a:r>
                      <a:endParaRPr lang="zh-TW" altLang="en-US" b="1" dirty="0"/>
                    </a:p>
                  </a:txBody>
                  <a:tcPr/>
                </a:tc>
              </a:tr>
              <a:tr h="439187"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EBL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900</a:t>
                      </a:r>
                      <a:r>
                        <a:rPr lang="zh-TW" altLang="en-US" b="1" dirty="0" smtClean="0"/>
                        <a:t> </a:t>
                      </a:r>
                      <a:r>
                        <a:rPr lang="en-US" altLang="zh-TW" b="1" dirty="0" smtClean="0"/>
                        <a:t>ml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450</a:t>
                      </a:r>
                      <a:r>
                        <a:rPr lang="zh-TW" altLang="en-US" b="1" dirty="0" smtClean="0"/>
                        <a:t> </a:t>
                      </a:r>
                      <a:r>
                        <a:rPr lang="en-US" altLang="zh-TW" b="1" dirty="0" smtClean="0"/>
                        <a:t>ml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300</a:t>
                      </a:r>
                      <a:r>
                        <a:rPr lang="zh-TW" altLang="en-US" b="1" dirty="0" smtClean="0"/>
                        <a:t> </a:t>
                      </a:r>
                      <a:r>
                        <a:rPr lang="en-US" altLang="zh-TW" b="1" dirty="0" smtClean="0"/>
                        <a:t>ml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900</a:t>
                      </a:r>
                      <a:r>
                        <a:rPr lang="zh-TW" altLang="en-US" b="1" dirty="0" smtClean="0"/>
                        <a:t> </a:t>
                      </a:r>
                      <a:r>
                        <a:rPr lang="en-US" altLang="zh-TW" b="1" dirty="0" smtClean="0"/>
                        <a:t>ml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450</a:t>
                      </a:r>
                      <a:r>
                        <a:rPr lang="zh-TW" altLang="en-US" b="1" dirty="0" smtClean="0"/>
                        <a:t> </a:t>
                      </a:r>
                      <a:r>
                        <a:rPr lang="en-US" altLang="zh-TW" b="1" dirty="0" smtClean="0"/>
                        <a:t>ml</a:t>
                      </a:r>
                      <a:endParaRPr lang="zh-TW" altLang="en-US" b="1" dirty="0"/>
                    </a:p>
                  </a:txBody>
                  <a:tcPr/>
                </a:tc>
              </a:tr>
              <a:tr h="439187">
                <a:tc>
                  <a:txBody>
                    <a:bodyPr/>
                    <a:lstStyle/>
                    <a:p>
                      <a:r>
                        <a:rPr lang="zh-TW" altLang="en-US" b="1" dirty="0" smtClean="0"/>
                        <a:t>輸血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LPR 2u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*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*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RBC 2u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RBC</a:t>
                      </a:r>
                      <a:r>
                        <a:rPr lang="en-US" altLang="zh-TW" b="1" baseline="0" dirty="0" smtClean="0"/>
                        <a:t> 2u</a:t>
                      </a:r>
                      <a:endParaRPr lang="zh-TW" altLang="en-US" b="1" dirty="0"/>
                    </a:p>
                  </a:txBody>
                  <a:tcPr/>
                </a:tc>
              </a:tr>
              <a:tr h="439187"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HIPEC</a:t>
                      </a:r>
                      <a:r>
                        <a:rPr lang="en-US" altLang="zh-TW" b="1" baseline="0" dirty="0" smtClean="0"/>
                        <a:t> time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1 </a:t>
                      </a:r>
                      <a:r>
                        <a:rPr lang="en-US" altLang="zh-TW" b="1" dirty="0" err="1" smtClean="0"/>
                        <a:t>hr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1.5 </a:t>
                      </a:r>
                      <a:r>
                        <a:rPr lang="en-US" altLang="zh-TW" b="1" dirty="0" err="1" smtClean="0"/>
                        <a:t>hrs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1 </a:t>
                      </a:r>
                      <a:r>
                        <a:rPr lang="en-US" altLang="zh-TW" b="1" dirty="0" err="1" smtClean="0"/>
                        <a:t>hr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1 </a:t>
                      </a:r>
                      <a:r>
                        <a:rPr lang="en-US" altLang="zh-TW" b="1" dirty="0" err="1" smtClean="0"/>
                        <a:t>hr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1 </a:t>
                      </a:r>
                      <a:r>
                        <a:rPr lang="en-US" altLang="zh-TW" b="1" dirty="0" err="1" smtClean="0"/>
                        <a:t>hr</a:t>
                      </a:r>
                      <a:endParaRPr lang="zh-TW" altLang="en-US" b="1" dirty="0"/>
                    </a:p>
                  </a:txBody>
                  <a:tcPr/>
                </a:tc>
              </a:tr>
              <a:tr h="439187">
                <a:tc>
                  <a:txBody>
                    <a:bodyPr/>
                    <a:lstStyle/>
                    <a:p>
                      <a:r>
                        <a:rPr lang="en-US" altLang="zh-TW" b="1" dirty="0" err="1" smtClean="0"/>
                        <a:t>Albumine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250ml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50ml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300ml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300ml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250ml</a:t>
                      </a:r>
                      <a:endParaRPr lang="zh-TW" altLang="en-US" b="1" dirty="0"/>
                    </a:p>
                  </a:txBody>
                  <a:tcPr/>
                </a:tc>
              </a:tr>
              <a:tr h="439187"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err="1" smtClean="0"/>
                        <a:t>Litho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err="1" smtClean="0"/>
                        <a:t>Litho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Supine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err="1" smtClean="0"/>
                        <a:t>Litho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err="1" smtClean="0"/>
                        <a:t>Litho</a:t>
                      </a:r>
                      <a:endParaRPr lang="zh-TW" alt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91264" cy="1252728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/>
              <a:t>腫瘤減積手術</a:t>
            </a:r>
            <a:r>
              <a:rPr lang="en-US" altLang="zh-TW" b="1" dirty="0" smtClean="0"/>
              <a:t>(CRS)</a:t>
            </a:r>
            <a:br>
              <a:rPr lang="en-US" altLang="zh-TW" b="1" dirty="0" smtClean="0"/>
            </a:br>
            <a:r>
              <a:rPr lang="zh-TW" altLang="en-US" b="1" dirty="0" smtClean="0"/>
              <a:t>及</a:t>
            </a:r>
            <a:r>
              <a:rPr lang="zh-TW" altLang="en-US" b="1" dirty="0"/>
              <a:t>溫熱化療</a:t>
            </a:r>
            <a:r>
              <a:rPr lang="en-US" altLang="zh-TW" b="1" dirty="0" smtClean="0"/>
              <a:t>(HIPEC)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23964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403648" y="2636912"/>
            <a:ext cx="6840760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b="1" dirty="0" smtClean="0"/>
              <a:t>1. </a:t>
            </a:r>
            <a:r>
              <a:rPr lang="zh-TW" altLang="en-US" sz="3000" b="1" dirty="0" smtClean="0"/>
              <a:t> 記錄</a:t>
            </a:r>
            <a:r>
              <a:rPr lang="en-US" altLang="zh-TW" sz="3000" b="1" dirty="0" smtClean="0"/>
              <a:t>HIPEC </a:t>
            </a:r>
            <a:r>
              <a:rPr lang="zh-TW" altLang="en-US" sz="3000" b="1" dirty="0" smtClean="0"/>
              <a:t>開始結束時間</a:t>
            </a:r>
            <a:endParaRPr lang="en-US" altLang="zh-TW" sz="3000" b="1" dirty="0" smtClean="0"/>
          </a:p>
          <a:p>
            <a:pPr marL="0" indent="0">
              <a:buNone/>
            </a:pPr>
            <a:r>
              <a:rPr lang="en-US" altLang="zh-TW" sz="3000" b="1" dirty="0" smtClean="0"/>
              <a:t>2. </a:t>
            </a:r>
            <a:r>
              <a:rPr lang="zh-TW" altLang="en-US" sz="3000" b="1" dirty="0" smtClean="0"/>
              <a:t> 紀錄冰</a:t>
            </a:r>
            <a:r>
              <a:rPr lang="en-US" altLang="zh-TW" sz="3000" b="1" dirty="0" smtClean="0"/>
              <a:t>LR</a:t>
            </a:r>
            <a:r>
              <a:rPr lang="zh-TW" altLang="en-US" sz="3000" b="1" dirty="0" smtClean="0"/>
              <a:t> 開始輸液時間</a:t>
            </a:r>
            <a:endParaRPr lang="en-US" altLang="zh-TW" sz="3000" b="1" dirty="0" smtClean="0"/>
          </a:p>
          <a:p>
            <a:pPr marL="0" indent="0">
              <a:buNone/>
            </a:pPr>
            <a:r>
              <a:rPr lang="en-US" altLang="zh-TW" sz="3000" b="1" dirty="0" smtClean="0"/>
              <a:t>3.</a:t>
            </a:r>
            <a:r>
              <a:rPr lang="zh-TW" altLang="en-US" sz="3000" b="1" dirty="0" smtClean="0"/>
              <a:t> </a:t>
            </a:r>
            <a:r>
              <a:rPr lang="en-US" altLang="zh-TW" sz="3000" b="1" dirty="0" smtClean="0"/>
              <a:t> Albumin </a:t>
            </a:r>
            <a:r>
              <a:rPr lang="zh-TW" altLang="en-US" sz="3000" b="1" dirty="0" smtClean="0"/>
              <a:t>紀錄在</a:t>
            </a:r>
            <a:r>
              <a:rPr lang="zh-TW" altLang="en-US" sz="3000" b="1" u="sng" dirty="0" smtClean="0"/>
              <a:t>給藥</a:t>
            </a:r>
            <a:r>
              <a:rPr lang="zh-TW" altLang="en-US" sz="3000" b="1" dirty="0" smtClean="0"/>
              <a:t>的欄位</a:t>
            </a:r>
            <a:endParaRPr lang="en-US" altLang="zh-TW" sz="3000" b="1" dirty="0" smtClean="0"/>
          </a:p>
          <a:p>
            <a:pPr marL="0" indent="0">
              <a:buNone/>
            </a:pPr>
            <a:r>
              <a:rPr lang="en-US" altLang="zh-TW" sz="3000" b="1" dirty="0" smtClean="0"/>
              <a:t>4. </a:t>
            </a:r>
            <a:r>
              <a:rPr lang="zh-TW" altLang="en-US" sz="3000" b="1" dirty="0"/>
              <a:t>手術結束</a:t>
            </a:r>
            <a:r>
              <a:rPr lang="zh-TW" altLang="en-US" sz="3000" b="1" dirty="0" smtClean="0"/>
              <a:t>前</a:t>
            </a:r>
            <a:r>
              <a:rPr lang="en-US" altLang="zh-TW" sz="3000" b="1" dirty="0" smtClean="0"/>
              <a:t>1-1.5</a:t>
            </a:r>
            <a:r>
              <a:rPr lang="zh-TW" altLang="en-US" sz="3000" b="1" dirty="0" smtClean="0"/>
              <a:t>小時改為自費麻醉</a:t>
            </a:r>
            <a:endParaRPr lang="en-US" altLang="zh-TW" sz="3000" b="1" dirty="0" smtClean="0"/>
          </a:p>
          <a:p>
            <a:pPr marL="0" indent="0">
              <a:buNone/>
            </a:pPr>
            <a:r>
              <a:rPr lang="en-US" altLang="zh-TW" sz="3000" b="1" dirty="0" smtClean="0"/>
              <a:t>5. </a:t>
            </a:r>
            <a:r>
              <a:rPr lang="zh-TW" altLang="en-US" sz="3000" b="1" dirty="0" smtClean="0"/>
              <a:t>協助下載資料</a:t>
            </a:r>
            <a:r>
              <a:rPr lang="en-US" altLang="zh-TW" sz="3000" b="1" dirty="0" smtClean="0"/>
              <a:t>(</a:t>
            </a:r>
            <a:r>
              <a:rPr lang="zh-TW" altLang="en-US" sz="3000" b="1" dirty="0" smtClean="0"/>
              <a:t>依麻醉師</a:t>
            </a:r>
            <a:r>
              <a:rPr lang="zh-TW" altLang="en-US" sz="3000" b="1" dirty="0"/>
              <a:t>的</a:t>
            </a:r>
            <a:r>
              <a:rPr lang="zh-TW" altLang="en-US" sz="3000" b="1" dirty="0" smtClean="0"/>
              <a:t>醫需要</a:t>
            </a:r>
            <a:r>
              <a:rPr lang="en-US" altLang="zh-TW" sz="3000" b="1" dirty="0" smtClean="0"/>
              <a:t>)</a:t>
            </a:r>
            <a:endParaRPr lang="zh-TW" altLang="en-US" sz="3000" b="1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其他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3064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4400" b="1" dirty="0" smtClean="0"/>
          </a:p>
          <a:p>
            <a:pPr marL="0" indent="0" algn="ctr">
              <a:buNone/>
            </a:pPr>
            <a:r>
              <a:rPr lang="zh-TW" altLang="en-US" sz="4400" b="1" dirty="0" smtClean="0"/>
              <a:t>謝謝</a:t>
            </a:r>
            <a:r>
              <a:rPr lang="zh-TW" altLang="en-US" sz="4400" b="1" dirty="0"/>
              <a:t>聆聽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92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55576" y="2060848"/>
            <a:ext cx="7992888" cy="40653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 smtClean="0"/>
              <a:t> </a:t>
            </a:r>
            <a:endParaRPr lang="en-US" altLang="zh-TW" dirty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600" b="1" dirty="0" smtClean="0"/>
              <a:t>長時間馬拉松的方式將肉眼可見的大腫瘤切到最少而且最小 </a:t>
            </a:r>
            <a:r>
              <a:rPr lang="en-US" altLang="zh-TW" sz="3600" b="1" dirty="0" smtClean="0"/>
              <a:t>(</a:t>
            </a:r>
            <a:r>
              <a:rPr lang="zh-TW" altLang="en-US" sz="3600" b="1" dirty="0" smtClean="0"/>
              <a:t>至少小於</a:t>
            </a:r>
            <a:r>
              <a:rPr lang="en-US" altLang="zh-TW" sz="4000" b="1" dirty="0" smtClean="0"/>
              <a:t>2</a:t>
            </a:r>
            <a:r>
              <a:rPr lang="en-US" altLang="zh-TW" sz="3600" b="1" dirty="0" smtClean="0"/>
              <a:t>mm</a:t>
            </a:r>
            <a:r>
              <a:rPr lang="zh-TW" altLang="en-US" sz="3600" b="1" dirty="0" smtClean="0"/>
              <a:t>，因為化學藥物只能到達</a:t>
            </a:r>
            <a:r>
              <a:rPr lang="en-US" altLang="zh-TW" sz="4000" b="1" dirty="0" smtClean="0"/>
              <a:t>1-2</a:t>
            </a:r>
            <a:r>
              <a:rPr lang="en-US" altLang="zh-TW" sz="3600" b="1" dirty="0" smtClean="0"/>
              <a:t>mm</a:t>
            </a:r>
            <a:r>
              <a:rPr lang="zh-TW" altLang="en-US" sz="3600" b="1" dirty="0" smtClean="0"/>
              <a:t>深度</a:t>
            </a:r>
            <a:r>
              <a:rPr lang="en-US" altLang="zh-TW" sz="3600" b="1" dirty="0" smtClean="0"/>
              <a:t>)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zh-TW" altLang="en-US" sz="3600" b="1" dirty="0" smtClean="0"/>
              <a:t>也可能涉及到器官摘除。</a:t>
            </a:r>
            <a:endParaRPr lang="zh-TW" altLang="en-US" sz="3600" b="1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/>
          </a:bodyPr>
          <a:lstStyle/>
          <a:p>
            <a:r>
              <a:rPr lang="zh-TW" altLang="en-US" sz="4900" b="1" dirty="0" smtClean="0"/>
              <a:t>腫瘤減</a:t>
            </a:r>
            <a:r>
              <a:rPr lang="zh-TW" altLang="en-US" sz="4900" b="1" dirty="0"/>
              <a:t>積</a:t>
            </a:r>
            <a:r>
              <a:rPr lang="zh-TW" altLang="en-US" sz="4900" b="1" dirty="0" smtClean="0"/>
              <a:t>手術</a:t>
            </a:r>
            <a:r>
              <a:rPr lang="en-US" altLang="zh-TW" b="1" dirty="0"/>
              <a:t>(</a:t>
            </a:r>
            <a:r>
              <a:rPr lang="en-US" altLang="zh-TW" b="1" dirty="0" smtClean="0"/>
              <a:t>CRS)</a:t>
            </a:r>
            <a:endParaRPr lang="zh-TW" altLang="en-US" sz="3100" b="1" dirty="0"/>
          </a:p>
        </p:txBody>
      </p:sp>
    </p:spTree>
    <p:extLst>
      <p:ext uri="{BB962C8B-B14F-4D97-AF65-F5344CB8AC3E}">
        <p14:creationId xmlns:p14="http://schemas.microsoft.com/office/powerpoint/2010/main" val="36920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971600" y="2276872"/>
            <a:ext cx="7408333" cy="3849291"/>
          </a:xfrm>
        </p:spPr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600" b="1" dirty="0" smtClean="0"/>
              <a:t>這個時期以照顧開腹</a:t>
            </a:r>
            <a:r>
              <a:rPr lang="zh-TW" altLang="en-US" sz="3600" b="1" dirty="0"/>
              <a:t>手術</a:t>
            </a:r>
            <a:r>
              <a:rPr lang="zh-TW" altLang="en-US" sz="3600" b="1" dirty="0" smtClean="0"/>
              <a:t>的方式</a:t>
            </a:r>
            <a:endParaRPr lang="en-US" altLang="zh-TW" sz="36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600" b="1" dirty="0" smtClean="0"/>
              <a:t>根據所有</a:t>
            </a:r>
            <a:r>
              <a:rPr lang="en-US" altLang="zh-TW" sz="3600" b="1" dirty="0" smtClean="0"/>
              <a:t>monitor</a:t>
            </a:r>
            <a:r>
              <a:rPr lang="zh-TW" altLang="en-US" sz="3600" b="1" dirty="0" smtClean="0"/>
              <a:t>的數據對不正常</a:t>
            </a:r>
            <a:endParaRPr lang="en-US" altLang="zh-TW" sz="36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600" b="1" dirty="0" smtClean="0"/>
              <a:t>的</a:t>
            </a:r>
            <a:r>
              <a:rPr lang="en-US" altLang="zh-TW" sz="3600" b="1" dirty="0" err="1" smtClean="0"/>
              <a:t>deta</a:t>
            </a:r>
            <a:r>
              <a:rPr lang="zh-TW" altLang="en-US" sz="3600" b="1" dirty="0" smtClean="0"/>
              <a:t>做積極</a:t>
            </a:r>
            <a:r>
              <a:rPr lang="zh-TW" altLang="en-US" sz="3600" b="1" dirty="0"/>
              <a:t>的矯正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腫瘤減積手術</a:t>
            </a:r>
            <a:r>
              <a:rPr lang="en-US" altLang="zh-TW" b="1" dirty="0" smtClean="0"/>
              <a:t>(CRS)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98385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3568" y="1988840"/>
            <a:ext cx="7992887" cy="4137323"/>
          </a:xfrm>
        </p:spPr>
        <p:txBody>
          <a:bodyPr/>
          <a:lstStyle/>
          <a:p>
            <a:endParaRPr lang="en-US" altLang="zh-TW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600" b="1" dirty="0" smtClean="0"/>
              <a:t>將</a:t>
            </a:r>
            <a:r>
              <a:rPr lang="zh-TW" altLang="en-US" sz="3600" b="1" dirty="0"/>
              <a:t>化學藥物加溫</a:t>
            </a:r>
            <a:r>
              <a:rPr lang="zh-TW" altLang="en-US" sz="3600" b="1" dirty="0" smtClean="0"/>
              <a:t>至</a:t>
            </a:r>
            <a:r>
              <a:rPr lang="en-US" altLang="zh-TW" sz="3600" b="1" dirty="0" smtClean="0"/>
              <a:t>42-43 </a:t>
            </a:r>
            <a:r>
              <a:rPr lang="zh-TW" altLang="en-US" sz="3600" b="1" dirty="0" smtClean="0"/>
              <a:t>度可以增加藥物穿透深度</a:t>
            </a:r>
            <a:r>
              <a:rPr lang="en-US" altLang="zh-TW" sz="3600" b="1" dirty="0" smtClean="0"/>
              <a:t>(2-5</a:t>
            </a:r>
            <a:r>
              <a:rPr lang="en-US" altLang="zh-TW" sz="2800" b="1" dirty="0" smtClean="0"/>
              <a:t>mm</a:t>
            </a:r>
            <a:r>
              <a:rPr lang="en-US" altLang="zh-TW" sz="3600" b="1" dirty="0" smtClean="0"/>
              <a:t>)</a:t>
            </a:r>
            <a:r>
              <a:rPr lang="zh-TW" altLang="en-US" sz="3600" b="1" dirty="0" smtClean="0"/>
              <a:t>並強化藥物毒殺</a:t>
            </a:r>
            <a:r>
              <a:rPr lang="zh-TW" altLang="en-US" sz="3600" b="1" dirty="0"/>
              <a:t>癌細胞的</a:t>
            </a:r>
            <a:r>
              <a:rPr lang="zh-TW" altLang="en-US" sz="3600" b="1" dirty="0" smtClean="0"/>
              <a:t>作用又不至於破壞我們正常細胞的代謝</a:t>
            </a:r>
            <a:endParaRPr lang="zh-TW" altLang="en-US" sz="3600" b="1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溫熱化療</a:t>
            </a:r>
            <a:r>
              <a:rPr lang="en-US" altLang="zh-TW" b="1" dirty="0" smtClean="0"/>
              <a:t>(HIPEC)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98106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39552" y="2492896"/>
            <a:ext cx="8208911" cy="36332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3600" b="1" dirty="0" smtClean="0"/>
              <a:t>1. </a:t>
            </a:r>
            <a:r>
              <a:rPr lang="zh-TW" altLang="en-US" sz="3600" b="1" dirty="0" smtClean="0"/>
              <a:t>心血管系統：心率和中心靜脈壓升高</a:t>
            </a:r>
            <a:endParaRPr lang="en-US" altLang="zh-TW" sz="3600" b="1" dirty="0" smtClean="0"/>
          </a:p>
          <a:p>
            <a:pPr marL="0" indent="0">
              <a:buNone/>
            </a:pPr>
            <a:r>
              <a:rPr lang="zh-TW" altLang="en-US" sz="3600" b="1" dirty="0"/>
              <a:t> </a:t>
            </a:r>
            <a:r>
              <a:rPr lang="zh-TW" altLang="en-US" sz="3600" b="1" dirty="0" smtClean="0"/>
              <a:t>                                血壓無明顯變化</a:t>
            </a:r>
            <a:endParaRPr lang="en-US" altLang="zh-TW" sz="3600" b="1" dirty="0" smtClean="0"/>
          </a:p>
          <a:p>
            <a:pPr marL="0" indent="0">
              <a:buNone/>
            </a:pPr>
            <a:endParaRPr lang="en-US" altLang="zh-TW" sz="3600" b="1" dirty="0" smtClean="0"/>
          </a:p>
          <a:p>
            <a:pPr marL="0" indent="0">
              <a:buNone/>
            </a:pPr>
            <a:r>
              <a:rPr lang="en-US" altLang="zh-TW" sz="3200" b="1" dirty="0" smtClean="0"/>
              <a:t>2. </a:t>
            </a:r>
            <a:r>
              <a:rPr lang="zh-TW" altLang="en-US" sz="3600" b="1" dirty="0" smtClean="0"/>
              <a:t>呼吸系統：</a:t>
            </a:r>
            <a:r>
              <a:rPr lang="en-US" altLang="zh-TW" sz="3600" b="1" dirty="0" smtClean="0"/>
              <a:t>airway </a:t>
            </a:r>
            <a:r>
              <a:rPr lang="zh-TW" altLang="en-US" sz="3600" b="1" dirty="0" smtClean="0"/>
              <a:t> </a:t>
            </a:r>
            <a:r>
              <a:rPr lang="en-US" altLang="zh-TW" sz="3600" b="1" dirty="0" smtClean="0"/>
              <a:t>pressure </a:t>
            </a:r>
            <a:r>
              <a:rPr lang="zh-TW" altLang="en-US" sz="3600" b="1" dirty="0" smtClean="0"/>
              <a:t>升高</a:t>
            </a:r>
            <a:endParaRPr lang="en-US" altLang="zh-TW" sz="3600" b="1" dirty="0" smtClean="0"/>
          </a:p>
          <a:p>
            <a:pPr marL="0" indent="0">
              <a:buNone/>
            </a:pPr>
            <a:r>
              <a:rPr lang="zh-TW" altLang="en-US" sz="3600" b="1" dirty="0"/>
              <a:t> </a:t>
            </a:r>
            <a:r>
              <a:rPr lang="zh-TW" altLang="en-US" sz="3600" b="1" dirty="0" smtClean="0"/>
              <a:t>                           氧 和指數下降</a:t>
            </a:r>
            <a:endParaRPr lang="en-US" altLang="zh-TW" sz="3600" b="1" dirty="0" smtClean="0"/>
          </a:p>
          <a:p>
            <a:pPr marL="0" indent="0">
              <a:buNone/>
            </a:pPr>
            <a:r>
              <a:rPr lang="zh-TW" altLang="en-US" sz="3600" b="1" dirty="0"/>
              <a:t> </a:t>
            </a:r>
            <a:r>
              <a:rPr lang="zh-TW" altLang="en-US" sz="3600" b="1" dirty="0" smtClean="0"/>
              <a:t>                           呼吸末二氧化碳升高</a:t>
            </a:r>
            <a:endParaRPr lang="en-US" altLang="zh-TW" sz="3600" b="1" dirty="0" smtClean="0"/>
          </a:p>
          <a:p>
            <a:pPr marL="0" indent="0">
              <a:buNone/>
            </a:pPr>
            <a:endParaRPr lang="en-US" altLang="zh-TW" sz="2600" b="1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HIPEC</a:t>
            </a:r>
            <a:r>
              <a:rPr lang="zh-TW" altLang="en-US" b="1" dirty="0" smtClean="0"/>
              <a:t>治療期間生理變化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33114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55576" y="2492896"/>
            <a:ext cx="8064896" cy="3666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3900" b="1" dirty="0" smtClean="0"/>
              <a:t>3. </a:t>
            </a:r>
            <a:r>
              <a:rPr lang="zh-TW" altLang="en-US" sz="3900" b="1" dirty="0" smtClean="0"/>
              <a:t>腎臟系統：腎灌注</a:t>
            </a:r>
            <a:r>
              <a:rPr lang="zh-TW" altLang="en-US" sz="3900" b="1" dirty="0"/>
              <a:t>下降乳酸升高</a:t>
            </a:r>
            <a:endParaRPr lang="en-US" altLang="zh-TW" sz="3900" b="1" dirty="0" smtClean="0"/>
          </a:p>
          <a:p>
            <a:pPr marL="0" indent="0">
              <a:buNone/>
            </a:pPr>
            <a:r>
              <a:rPr lang="zh-TW" altLang="en-US" sz="3900" b="1" dirty="0" smtClean="0"/>
              <a:t>                             導致代謝性酸中毒</a:t>
            </a:r>
            <a:endParaRPr lang="en-US" altLang="zh-TW" sz="3900" b="1" dirty="0" smtClean="0"/>
          </a:p>
          <a:p>
            <a:pPr marL="0" indent="0">
              <a:buNone/>
            </a:pPr>
            <a:endParaRPr lang="en-US" altLang="zh-TW" sz="3600" b="1" dirty="0"/>
          </a:p>
          <a:p>
            <a:pPr marL="0" indent="0">
              <a:buNone/>
            </a:pPr>
            <a:r>
              <a:rPr lang="en-US" altLang="zh-TW" sz="3900" b="1" dirty="0" smtClean="0"/>
              <a:t>4</a:t>
            </a:r>
            <a:r>
              <a:rPr lang="en-US" altLang="zh-TW" sz="3900" b="1" dirty="0"/>
              <a:t>. </a:t>
            </a:r>
            <a:r>
              <a:rPr lang="zh-TW" altLang="en-US" sz="3900" b="1" dirty="0"/>
              <a:t>凝血系統：高溫相關凝血障礙</a:t>
            </a:r>
            <a:r>
              <a:rPr lang="zh-TW" altLang="en-US" sz="3900" b="1" dirty="0" smtClean="0"/>
              <a:t>表現</a:t>
            </a:r>
            <a:r>
              <a:rPr lang="zh-TW" altLang="en-US" sz="3900" b="1" dirty="0"/>
              <a:t>為</a:t>
            </a:r>
            <a:endParaRPr lang="en-US" altLang="zh-TW" sz="3900" b="1" dirty="0" smtClean="0"/>
          </a:p>
          <a:p>
            <a:pPr marL="0" indent="0">
              <a:buNone/>
            </a:pPr>
            <a:r>
              <a:rPr lang="zh-TW" altLang="en-US" sz="3900" b="1" dirty="0" smtClean="0"/>
              <a:t>                             血小板數下降</a:t>
            </a:r>
            <a:endParaRPr lang="en-US" altLang="zh-TW" sz="3900" b="1" dirty="0" smtClean="0"/>
          </a:p>
          <a:p>
            <a:pPr marL="0" indent="0">
              <a:buNone/>
            </a:pPr>
            <a:r>
              <a:rPr lang="zh-TW" altLang="en-US" sz="3900" b="1" dirty="0" smtClean="0"/>
              <a:t>                             凝血時間</a:t>
            </a:r>
            <a:r>
              <a:rPr lang="en-US" altLang="zh-TW" sz="3900" b="1" dirty="0" smtClean="0"/>
              <a:t>PT</a:t>
            </a:r>
            <a:r>
              <a:rPr lang="zh-TW" altLang="en-US" sz="3900" b="1" dirty="0" smtClean="0"/>
              <a:t>延長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HIPEC</a:t>
            </a:r>
            <a:r>
              <a:rPr lang="zh-TW" altLang="en-US" b="1" dirty="0"/>
              <a:t>治療期間生理變化</a:t>
            </a:r>
          </a:p>
        </p:txBody>
      </p:sp>
    </p:spTree>
    <p:extLst>
      <p:ext uri="{BB962C8B-B14F-4D97-AF65-F5344CB8AC3E}">
        <p14:creationId xmlns:p14="http://schemas.microsoft.com/office/powerpoint/2010/main" val="176586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03848" y="2492896"/>
            <a:ext cx="4348005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b="1" dirty="0" smtClean="0"/>
              <a:t>1. </a:t>
            </a:r>
            <a:r>
              <a:rPr lang="zh-TW" altLang="en-US" sz="3600" b="1" dirty="0" smtClean="0"/>
              <a:t>體液轉移</a:t>
            </a:r>
            <a:endParaRPr lang="en-US" altLang="zh-TW" sz="3600" b="1" dirty="0" smtClean="0"/>
          </a:p>
          <a:p>
            <a:pPr marL="0" indent="0">
              <a:buNone/>
            </a:pPr>
            <a:r>
              <a:rPr lang="en-US" altLang="zh-TW" sz="3600" b="1" dirty="0"/>
              <a:t>2</a:t>
            </a:r>
            <a:r>
              <a:rPr lang="en-US" altLang="zh-TW" sz="3600" b="1" dirty="0" smtClean="0"/>
              <a:t>. </a:t>
            </a:r>
            <a:r>
              <a:rPr lang="zh-TW" altLang="en-US" sz="3600" b="1" dirty="0" smtClean="0"/>
              <a:t>溫度變化</a:t>
            </a:r>
            <a:endParaRPr lang="en-US" altLang="zh-TW" sz="3600" b="1" dirty="0" smtClean="0"/>
          </a:p>
          <a:p>
            <a:pPr marL="0" indent="0">
              <a:buNone/>
            </a:pPr>
            <a:r>
              <a:rPr lang="en-US" altLang="zh-TW" sz="3600" b="1" dirty="0"/>
              <a:t>3</a:t>
            </a:r>
            <a:r>
              <a:rPr lang="en-US" altLang="zh-TW" sz="3600" b="1" dirty="0" smtClean="0"/>
              <a:t>. </a:t>
            </a:r>
            <a:r>
              <a:rPr lang="zh-TW" altLang="en-US" sz="3600" b="1" dirty="0" smtClean="0"/>
              <a:t>腹</a:t>
            </a:r>
            <a:r>
              <a:rPr lang="zh-TW" altLang="en-US" sz="3600" b="1" dirty="0"/>
              <a:t>內壓</a:t>
            </a:r>
            <a:r>
              <a:rPr lang="zh-TW" altLang="en-US" sz="3600" b="1" dirty="0" smtClean="0"/>
              <a:t>升高</a:t>
            </a:r>
            <a:endParaRPr lang="en-US" altLang="zh-TW" sz="3600" b="1" dirty="0" smtClean="0"/>
          </a:p>
          <a:p>
            <a:pPr marL="0" indent="0">
              <a:buNone/>
            </a:pPr>
            <a:r>
              <a:rPr lang="en-US" altLang="zh-TW" sz="3600" b="1" dirty="0"/>
              <a:t>4</a:t>
            </a:r>
            <a:r>
              <a:rPr lang="en-US" altLang="zh-TW" sz="3600" b="1" dirty="0" smtClean="0"/>
              <a:t>. </a:t>
            </a:r>
            <a:r>
              <a:rPr lang="zh-TW" altLang="en-US" sz="3600" b="1" dirty="0" smtClean="0"/>
              <a:t>代謝</a:t>
            </a:r>
            <a:r>
              <a:rPr lang="zh-TW" altLang="en-US" sz="3600" b="1" dirty="0"/>
              <a:t>率升高</a:t>
            </a:r>
            <a:endParaRPr lang="en-US" altLang="zh-TW" sz="3600" b="1" dirty="0" smtClean="0"/>
          </a:p>
          <a:p>
            <a:pPr marL="0" indent="0">
              <a:buNone/>
            </a:pPr>
            <a:endParaRPr lang="zh-TW" altLang="en-US" sz="3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術中應注意的變化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28997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準備</a:t>
            </a:r>
            <a:r>
              <a:rPr lang="zh-TW" altLang="en-US" b="1" dirty="0"/>
              <a:t>用物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>
          <a:xfrm>
            <a:off x="827585" y="2190307"/>
            <a:ext cx="7920880" cy="39358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sz="2800" b="1" dirty="0" smtClean="0"/>
              <a:t>1</a:t>
            </a:r>
            <a:r>
              <a:rPr lang="en-US" altLang="zh-TW" sz="3200" b="1" dirty="0" smtClean="0"/>
              <a:t>.   </a:t>
            </a:r>
            <a:r>
              <a:rPr lang="en-US" altLang="zh-TW" sz="3200" b="1" dirty="0" err="1" smtClean="0"/>
              <a:t>Flotrac</a:t>
            </a:r>
            <a:r>
              <a:rPr lang="en-US" altLang="zh-TW" sz="3200" b="1" dirty="0" smtClean="0"/>
              <a:t>: </a:t>
            </a:r>
            <a:r>
              <a:rPr lang="zh-TW" altLang="en-US" sz="3200" b="1" dirty="0" smtClean="0"/>
              <a:t>以</a:t>
            </a:r>
            <a:r>
              <a:rPr lang="en-US" altLang="zh-TW" sz="3200" b="1" dirty="0" smtClean="0"/>
              <a:t>EV1000 </a:t>
            </a:r>
            <a:r>
              <a:rPr lang="zh-TW" altLang="en-US" sz="3200" b="1" dirty="0" smtClean="0"/>
              <a:t>為主</a:t>
            </a:r>
            <a:endParaRPr lang="en-US" altLang="zh-TW" sz="3200" b="1" dirty="0" smtClean="0"/>
          </a:p>
          <a:p>
            <a:pPr marL="0" indent="0">
              <a:buNone/>
            </a:pPr>
            <a:r>
              <a:rPr lang="en-US" altLang="zh-TW" sz="3200" b="1" dirty="0" smtClean="0"/>
              <a:t>2.  </a:t>
            </a:r>
            <a:r>
              <a:rPr lang="zh-TW" altLang="en-US" sz="3200" b="1" dirty="0" smtClean="0"/>
              <a:t>一條</a:t>
            </a:r>
            <a:r>
              <a:rPr lang="en-US" altLang="zh-TW" sz="3200" b="1" dirty="0"/>
              <a:t> </a:t>
            </a:r>
            <a:r>
              <a:rPr lang="en-US" altLang="zh-TW" sz="3200" b="1" dirty="0" smtClean="0"/>
              <a:t>A- line  + </a:t>
            </a:r>
            <a:r>
              <a:rPr lang="zh-TW" altLang="en-US" sz="3200" b="1" dirty="0" smtClean="0"/>
              <a:t>另備一組 </a:t>
            </a:r>
            <a:r>
              <a:rPr lang="en-US" altLang="zh-TW" sz="3200" b="1" dirty="0" smtClean="0"/>
              <a:t>Art Kit </a:t>
            </a:r>
            <a:r>
              <a:rPr lang="zh-TW" altLang="en-US" sz="3200" b="1" dirty="0" smtClean="0"/>
              <a:t>接</a:t>
            </a:r>
            <a:r>
              <a:rPr lang="en-US" altLang="zh-TW" sz="3200" b="1" dirty="0" smtClean="0"/>
              <a:t>CVP </a:t>
            </a:r>
          </a:p>
          <a:p>
            <a:pPr marL="0" indent="0">
              <a:buNone/>
            </a:pPr>
            <a:r>
              <a:rPr lang="en-US" altLang="zh-TW" sz="3200" b="1" dirty="0" smtClean="0"/>
              <a:t>3.  CVC (14*18 or 14*14 </a:t>
            </a:r>
            <a:r>
              <a:rPr lang="zh-TW" altLang="en-US" sz="3200" b="1" dirty="0" smtClean="0"/>
              <a:t>以主治醫師</a:t>
            </a:r>
            <a:r>
              <a:rPr lang="en-US" altLang="zh-TW" sz="3200" b="1" dirty="0" smtClean="0"/>
              <a:t>order </a:t>
            </a:r>
            <a:r>
              <a:rPr lang="zh-TW" altLang="en-US" sz="3200" b="1" dirty="0" smtClean="0"/>
              <a:t>為主</a:t>
            </a:r>
            <a:r>
              <a:rPr lang="en-US" altLang="zh-TW" sz="3200" b="1" dirty="0" smtClean="0"/>
              <a:t>)</a:t>
            </a:r>
          </a:p>
          <a:p>
            <a:pPr marL="0" indent="0">
              <a:buNone/>
            </a:pPr>
            <a:r>
              <a:rPr lang="en-US" altLang="zh-TW" sz="3200" b="1" dirty="0" smtClean="0"/>
              <a:t>4.  </a:t>
            </a:r>
            <a:r>
              <a:rPr lang="zh-TW" altLang="en-US" sz="3200" b="1" dirty="0" smtClean="0"/>
              <a:t>兩</a:t>
            </a:r>
            <a:r>
              <a:rPr lang="zh-TW" altLang="en-US" sz="3200" b="1" dirty="0"/>
              <a:t>條</a:t>
            </a:r>
            <a:r>
              <a:rPr lang="zh-TW" altLang="en-US" sz="3200" b="1" dirty="0" smtClean="0"/>
              <a:t>周邊粗</a:t>
            </a:r>
            <a:r>
              <a:rPr lang="en-US" altLang="zh-TW" sz="3200" b="1" dirty="0" smtClean="0"/>
              <a:t>Line (</a:t>
            </a:r>
            <a:r>
              <a:rPr lang="zh-TW" altLang="en-US" sz="3200" b="1" dirty="0" smtClean="0"/>
              <a:t>不同手，以</a:t>
            </a:r>
            <a:r>
              <a:rPr lang="en-US" altLang="zh-TW" sz="3200" b="1" dirty="0" smtClean="0"/>
              <a:t>16</a:t>
            </a:r>
            <a:r>
              <a:rPr lang="zh-TW" altLang="en-US" sz="3200" b="1" dirty="0" smtClean="0"/>
              <a:t>號</a:t>
            </a:r>
            <a:r>
              <a:rPr lang="en-US" altLang="zh-TW" sz="3200" b="1" dirty="0" smtClean="0"/>
              <a:t>IC </a:t>
            </a:r>
            <a:r>
              <a:rPr lang="zh-TW" altLang="en-US" sz="3200" b="1" dirty="0" smtClean="0"/>
              <a:t>為主</a:t>
            </a:r>
            <a:r>
              <a:rPr lang="en-US" altLang="zh-TW" sz="3200" b="1" dirty="0" smtClean="0"/>
              <a:t>)</a:t>
            </a:r>
          </a:p>
          <a:p>
            <a:pPr marL="0" indent="0">
              <a:buNone/>
            </a:pPr>
            <a:r>
              <a:rPr lang="zh-TW" altLang="en-US" sz="3200" b="1" dirty="0"/>
              <a:t> </a:t>
            </a:r>
            <a:r>
              <a:rPr lang="zh-TW" altLang="en-US" sz="3200" b="1" dirty="0" smtClean="0"/>
              <a:t>     </a:t>
            </a:r>
            <a:r>
              <a:rPr lang="en-US" altLang="zh-TW" sz="3200" b="1" dirty="0" smtClean="0"/>
              <a:t>-1000ml LR</a:t>
            </a:r>
            <a:r>
              <a:rPr lang="zh-TW" altLang="en-US" sz="3200" b="1" dirty="0" smtClean="0"/>
              <a:t> </a:t>
            </a:r>
            <a:r>
              <a:rPr lang="en-US" altLang="zh-TW" sz="3200" b="1" dirty="0" smtClean="0"/>
              <a:t>+BT set +3 way +IV </a:t>
            </a:r>
            <a:r>
              <a:rPr lang="en-US" altLang="zh-TW" sz="3200" b="1" dirty="0" err="1" smtClean="0"/>
              <a:t>extention</a:t>
            </a:r>
            <a:endParaRPr lang="en-US" altLang="zh-TW" sz="3200" b="1" dirty="0" smtClean="0"/>
          </a:p>
          <a:p>
            <a:pPr marL="0" indent="0">
              <a:buNone/>
            </a:pPr>
            <a:r>
              <a:rPr lang="en-US" altLang="zh-TW" sz="3200" b="1" dirty="0"/>
              <a:t> </a:t>
            </a:r>
            <a:r>
              <a:rPr lang="en-US" altLang="zh-TW" sz="3200" b="1" dirty="0" smtClean="0"/>
              <a:t>     -10ml </a:t>
            </a:r>
            <a:r>
              <a:rPr lang="zh-TW" altLang="en-US" sz="3200" b="1" dirty="0" smtClean="0"/>
              <a:t>空針 </a:t>
            </a:r>
            <a:r>
              <a:rPr lang="en-US" altLang="zh-TW" sz="3200" b="1" dirty="0" smtClean="0"/>
              <a:t>+3 way +IV </a:t>
            </a:r>
            <a:r>
              <a:rPr lang="en-US" altLang="zh-TW" sz="3200" b="1" dirty="0" err="1" smtClean="0"/>
              <a:t>extention</a:t>
            </a:r>
            <a:r>
              <a:rPr lang="en-US" altLang="zh-TW" sz="3200" b="1" dirty="0" smtClean="0"/>
              <a:t> (HIPEC</a:t>
            </a:r>
            <a:r>
              <a:rPr lang="zh-TW" altLang="en-US" sz="3200" b="1" dirty="0" smtClean="0"/>
              <a:t>時用</a:t>
            </a:r>
            <a:r>
              <a:rPr lang="en-US" altLang="zh-TW" sz="3200" b="1" dirty="0" smtClean="0"/>
              <a:t>)</a:t>
            </a:r>
          </a:p>
          <a:p>
            <a:pPr marL="0" indent="0">
              <a:buNone/>
            </a:pP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601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1206</TotalTime>
  <Words>888</Words>
  <Application>Microsoft Office PowerPoint</Application>
  <PresentationFormat>如螢幕大小 (4:3)</PresentationFormat>
  <Paragraphs>153</Paragraphs>
  <Slides>21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波形</vt:lpstr>
      <vt:lpstr>腫瘤減積手術及溫熱化療  麻醉照護</vt:lpstr>
      <vt:lpstr>腫瘤減積手術(CRS) 及溫熱化療(HIPEC)</vt:lpstr>
      <vt:lpstr>腫瘤減積手術(CRS)</vt:lpstr>
      <vt:lpstr>腫瘤減積手術(CRS)</vt:lpstr>
      <vt:lpstr>溫熱化療(HIPEC)</vt:lpstr>
      <vt:lpstr>HIPEC治療期間生理變化</vt:lpstr>
      <vt:lpstr>HIPEC治療期間生理變化</vt:lpstr>
      <vt:lpstr>術中應注意的變化</vt:lpstr>
      <vt:lpstr>準備用物</vt:lpstr>
      <vt:lpstr>準備用物</vt:lpstr>
      <vt:lpstr>LR 、冰寶、 放在8R內走道靠牆冰箱內 </vt:lpstr>
      <vt:lpstr>LR 以4 袋為1 包</vt:lpstr>
      <vt:lpstr>LR 需埋入冰水中保冰</vt:lpstr>
      <vt:lpstr>確定要灌chemo藥物前</vt:lpstr>
      <vt:lpstr>ambient= 室溫</vt:lpstr>
      <vt:lpstr>確定要灌chemo藥物前</vt:lpstr>
      <vt:lpstr>實施HIPEC時</vt:lpstr>
      <vt:lpstr>PowerPoint 簡報</vt:lpstr>
      <vt:lpstr>HIPEC 結束時 </vt:lpstr>
      <vt:lpstr>其他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HIPEC 注意事項及護理</dc:title>
  <dc:creator>user</dc:creator>
  <cp:lastModifiedBy>user</cp:lastModifiedBy>
  <cp:revision>91</cp:revision>
  <dcterms:created xsi:type="dcterms:W3CDTF">2019-09-21T15:09:43Z</dcterms:created>
  <dcterms:modified xsi:type="dcterms:W3CDTF">2019-09-26T15:15:29Z</dcterms:modified>
</cp:coreProperties>
</file>