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1042" r:id="rId2"/>
    <p:sldId id="1053" r:id="rId3"/>
    <p:sldId id="1044" r:id="rId4"/>
    <p:sldId id="456" r:id="rId5"/>
    <p:sldId id="451" r:id="rId6"/>
    <p:sldId id="460" r:id="rId7"/>
    <p:sldId id="461" r:id="rId8"/>
    <p:sldId id="1045" r:id="rId9"/>
    <p:sldId id="1046" r:id="rId10"/>
    <p:sldId id="1047" r:id="rId11"/>
    <p:sldId id="1048" r:id="rId12"/>
    <p:sldId id="1049" r:id="rId13"/>
    <p:sldId id="1050" r:id="rId14"/>
    <p:sldId id="1051" r:id="rId15"/>
    <p:sldId id="1052" r:id="rId16"/>
    <p:sldId id="397" r:id="rId17"/>
    <p:sldId id="701" r:id="rId18"/>
    <p:sldId id="544" r:id="rId19"/>
    <p:sldId id="618" r:id="rId20"/>
    <p:sldId id="259" r:id="rId21"/>
    <p:sldId id="262" r:id="rId22"/>
    <p:sldId id="265" r:id="rId23"/>
    <p:sldId id="619" r:id="rId24"/>
    <p:sldId id="690" r:id="rId25"/>
    <p:sldId id="290" r:id="rId26"/>
    <p:sldId id="581" r:id="rId27"/>
    <p:sldId id="582" r:id="rId28"/>
    <p:sldId id="26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pos="2881">
          <p15:clr>
            <a:srgbClr val="A4A3A4"/>
          </p15:clr>
        </p15:guide>
        <p15:guide id="4" pos="343">
          <p15:clr>
            <a:srgbClr val="A4A3A4"/>
          </p15:clr>
        </p15:guide>
        <p15:guide id="5" pos="54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3E4D24-59C8-4E92-AF60-1BB1E4F4EC29}">
  <a:tblStyle styleId="{DD3E4D24-59C8-4E92-AF60-1BB1E4F4EC29}" styleName="Edwards">
    <a:wholeTbl>
      <a:tcTxStyle>
        <a:fontRef idx="minor"/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505759"/>
              </a:solidFill>
            </a:ln>
          </a:top>
          <a:bottom>
            <a:ln w="6350">
              <a:solidFill>
                <a:srgbClr val="505759"/>
              </a:solidFill>
            </a:ln>
          </a:bottom>
          <a:insideH>
            <a:ln w="6350">
              <a:solidFill>
                <a:srgbClr val="505759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rgbClr val="D1D1D1"/>
          </a:solidFill>
        </a:fill>
      </a:tcStyle>
    </a:band1H>
    <a:band2H>
      <a:tcStyle>
        <a:tcBdr/>
        <a:fill>
          <a:noFill/>
        </a:fill>
      </a:tcStyle>
    </a:band2H>
    <a:band1V>
      <a:tcStyle>
        <a:tcBdr/>
        <a:fill>
          <a:solidFill>
            <a:srgbClr val="D1D1D1"/>
          </a:solidFill>
        </a:fill>
      </a:tcStyle>
    </a:band1V>
    <a:band2V>
      <a:tcStyle>
        <a:tcBdr/>
        <a:fill>
          <a:noFill/>
        </a:fill>
      </a:tcStyle>
    </a:band2V>
    <a:lastCol>
      <a:tcStyle>
        <a:tcBdr/>
        <a:fill>
          <a:solidFill>
            <a:srgbClr val="D1D1D1"/>
          </a:solidFill>
        </a:fill>
      </a:tcStyle>
    </a:lastCol>
    <a:firstCol>
      <a:tcStyle>
        <a:tcBdr/>
        <a:fill>
          <a:solidFill>
            <a:srgbClr val="D1D1D1"/>
          </a:solidFill>
        </a:fill>
      </a:tcStyle>
    </a:firstCol>
    <a:lastRow>
      <a:tcTxStyle b="on">
        <a:fontRef idx="minor"/>
        <a:srgbClr val="000000"/>
      </a:tcTxStyle>
      <a:tcStyle>
        <a:tcBdr>
          <a:top>
            <a:ln w="15875">
              <a:solidFill>
                <a:srgbClr val="505759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FFFFFF"/>
      </a:tcTxStyle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rgbClr val="505759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6799" autoAdjust="0"/>
  </p:normalViewPr>
  <p:slideViewPr>
    <p:cSldViewPr snapToObjects="1">
      <p:cViewPr>
        <p:scale>
          <a:sx n="134" d="100"/>
          <a:sy n="134" d="100"/>
        </p:scale>
        <p:origin x="139" y="-120"/>
      </p:cViewPr>
      <p:guideLst>
        <p:guide orient="horz" pos="3974"/>
        <p:guide orient="horz" pos="1008"/>
        <p:guide pos="2881"/>
        <p:guide pos="343"/>
        <p:guide pos="541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51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6CADB-3CA9-FF41-B8D2-FD4740AB41D0}" type="datetimeFigureOut">
              <a:rPr lang="en-US" smtClean="0">
                <a:latin typeface="Arial"/>
              </a:rPr>
              <a:pPr/>
              <a:t>11/1/2019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5B3C3-3362-7841-B0BA-B01E7CF2A151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06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5B06DB5-DAEC-D24B-8162-5BC872FB42BD}" type="datetimeFigureOut">
              <a:rPr lang="en-US" smtClean="0"/>
              <a:pPr/>
              <a:t>11/1/2019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04A3E607-94AB-4840-8C00-2935C684F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81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physiology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vphysiology.com/author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physiology.com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vphysiology.com/author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physiology.co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vphysiology.com/author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60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當</a:t>
            </a:r>
            <a:r>
              <a:rPr lang="en-US" altLang="zh-TW">
                <a:latin typeface="Arial" panose="020B0604020202020204" pitchFamily="34" charset="0"/>
              </a:rPr>
              <a:t>CO</a:t>
            </a:r>
            <a:r>
              <a:rPr lang="zh-TW" altLang="en-US">
                <a:latin typeface="Arial" panose="020B0604020202020204" pitchFamily="34" charset="0"/>
              </a:rPr>
              <a:t>開始下降的時候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週邊血管阻力就會上升來維持一個好的</a:t>
            </a:r>
            <a:r>
              <a:rPr lang="en-US" altLang="zh-TW">
                <a:latin typeface="Arial" panose="020B0604020202020204" pitchFamily="34" charset="0"/>
              </a:rPr>
              <a:t>BP,</a:t>
            </a:r>
            <a:r>
              <a:rPr lang="zh-TW" altLang="en-US">
                <a:latin typeface="Arial" panose="020B0604020202020204" pitchFamily="34" charset="0"/>
              </a:rPr>
              <a:t>身體會盡量維持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一直到血流</a:t>
            </a:r>
            <a:r>
              <a:rPr lang="en-US" altLang="zh-TW">
                <a:latin typeface="Arial" panose="020B0604020202020204" pitchFamily="34" charset="0"/>
              </a:rPr>
              <a:t>lost</a:t>
            </a:r>
            <a:r>
              <a:rPr lang="zh-TW" altLang="en-US">
                <a:latin typeface="Arial" panose="020B0604020202020204" pitchFamily="34" charset="0"/>
              </a:rPr>
              <a:t>到超過百分之</a:t>
            </a:r>
            <a:r>
              <a:rPr lang="en-US" altLang="zh-TW">
                <a:latin typeface="Arial" panose="020B0604020202020204" pitchFamily="34" charset="0"/>
              </a:rPr>
              <a:t>20</a:t>
            </a:r>
            <a:r>
              <a:rPr lang="zh-TW" altLang="en-US">
                <a:latin typeface="Arial" panose="020B0604020202020204" pitchFamily="34" charset="0"/>
              </a:rPr>
              <a:t>後</a:t>
            </a:r>
            <a:r>
              <a:rPr lang="en-US" altLang="zh-TW">
                <a:latin typeface="Arial" panose="020B0604020202020204" pitchFamily="34" charset="0"/>
              </a:rPr>
              <a:t>,</a:t>
            </a:r>
          </a:p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血壓才微服的下降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事實上要接近</a:t>
            </a:r>
            <a:r>
              <a:rPr lang="en-US" altLang="zh-TW">
                <a:latin typeface="Arial" panose="020B0604020202020204" pitchFamily="34" charset="0"/>
              </a:rPr>
              <a:t>30%</a:t>
            </a:r>
            <a:r>
              <a:rPr lang="zh-TW" altLang="en-US">
                <a:latin typeface="Arial" panose="020B0604020202020204" pitchFamily="34" charset="0"/>
              </a:rPr>
              <a:t>時才會有明顯的下降</a:t>
            </a:r>
            <a:r>
              <a:rPr lang="en-US" altLang="zh-TW">
                <a:latin typeface="Arial" panose="020B0604020202020204" pitchFamily="34" charset="0"/>
              </a:rPr>
              <a:t>,CO</a:t>
            </a:r>
            <a:r>
              <a:rPr lang="zh-TW" altLang="en-US">
                <a:latin typeface="Arial" panose="020B0604020202020204" pitchFamily="34" charset="0"/>
              </a:rPr>
              <a:t>在較早時就開始下降了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此時腸胃道的血流就會被用來供應最主要器官</a:t>
            </a:r>
            <a:r>
              <a:rPr lang="en-US" altLang="zh-TW">
                <a:latin typeface="Arial" panose="020B0604020202020204" pitchFamily="34" charset="0"/>
              </a:rPr>
              <a:t>,</a:t>
            </a:r>
          </a:p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像是心肺等重要的器官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就會犧牲掉其他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也就是棄卒保帥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雖然保住了帥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但是卒已經都陣亡了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而卒陣亡了</a:t>
            </a:r>
            <a:r>
              <a:rPr lang="en-US" altLang="zh-TW">
                <a:latin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</a:rPr>
              <a:t>帥也不一定保得住</a:t>
            </a:r>
            <a:r>
              <a:rPr lang="en-US" altLang="zh-TW">
                <a:latin typeface="Arial" panose="020B0604020202020204" pitchFamily="34" charset="0"/>
              </a:rPr>
              <a:t>.</a:t>
            </a:r>
          </a:p>
          <a:p>
            <a:endParaRPr lang="en-US" altLang="zh-TW">
              <a:latin typeface="Arial" panose="020B0604020202020204" pitchFamily="34" charset="0"/>
            </a:endParaRPr>
          </a:p>
          <a:p>
            <a:endParaRPr lang="en-US" altLang="zh-TW">
              <a:latin typeface="Arial" panose="020B0604020202020204" pitchFamily="34" charset="0"/>
            </a:endParaRPr>
          </a:p>
          <a:p>
            <a:endParaRPr lang="en-US" altLang="zh-TW">
              <a:latin typeface="Arial" panose="020B0604020202020204" pitchFamily="34" charset="0"/>
            </a:endParaRPr>
          </a:p>
          <a:p>
            <a:endParaRPr lang="en-US" altLang="zh-TW">
              <a:latin typeface="Arial" panose="020B0604020202020204" pitchFamily="34" charset="0"/>
            </a:endParaRPr>
          </a:p>
          <a:p>
            <a:endParaRPr lang="en-US" altLang="zh-TW">
              <a:latin typeface="Arial" panose="020B0604020202020204" pitchFamily="34" charset="0"/>
            </a:endParaRPr>
          </a:p>
          <a:p>
            <a:endParaRPr lang="en-US" altLang="zh-TW">
              <a:latin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380C2E-44F7-4288-9604-163D58F26E07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7110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</a:t>
            </a:r>
            <a:br>
              <a:rPr lang="en-US" dirty="0"/>
            </a:br>
            <a:r>
              <a:rPr lang="en-US" dirty="0"/>
              <a:t>9.</a:t>
            </a:r>
            <a:r>
              <a:rPr lang="en-US" baseline="0" dirty="0"/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Cardiac Function During Hypovolemia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 L. TRABER, 1. MEYER, and L. D. TRABER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Schlag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(eds.),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Pathophysiology of Shock, Sepsis, and Organ Failure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Pulse pressure variation and stroke volume variation under different inhaled concentrations of isoflurane, sevoflurane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desflurane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pigs undergoing hemorrhage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11. </a:t>
            </a:r>
            <a:r>
              <a:rPr lang="en-US" dirty="0">
                <a:hlinkClick r:id="rId3"/>
              </a:rPr>
              <a:t>Cardiovascular Physiology Concepts</a:t>
            </a:r>
            <a:r>
              <a:rPr lang="en-US" baseline="0" dirty="0"/>
              <a:t> </a:t>
            </a:r>
            <a:r>
              <a:rPr lang="en-US" dirty="0">
                <a:hlinkClick r:id="rId4"/>
              </a:rPr>
              <a:t>Richard E. </a:t>
            </a:r>
            <a:r>
              <a:rPr lang="en-US" dirty="0" err="1">
                <a:hlinkClick r:id="rId4"/>
              </a:rPr>
              <a:t>Klabunde</a:t>
            </a:r>
            <a:r>
              <a:rPr lang="en-US" dirty="0">
                <a:hlinkClick r:id="rId4"/>
              </a:rPr>
              <a:t>, PhD</a:t>
            </a:r>
            <a:r>
              <a:rPr lang="en-US" baseline="0" dirty="0"/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http://www.cvphysiology.com/Heart%20Failure/HF003#Integration_of_Cardiac_and_Vascular_Changes_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12. The effects of vasoactive drugs on pulse pressure and stroke volume variation in postoperative ventilated patients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Mehrnaz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Hadian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MD, Donald A.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Severyn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MS, and Michael R. Pinsky, MD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Care. 2011 June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13. </a:t>
            </a:r>
            <a:r>
              <a:rPr lang="en-US" dirty="0">
                <a:hlinkClick r:id="rId3"/>
              </a:rPr>
              <a:t>Cardiovascular Physiology Concepts</a:t>
            </a:r>
            <a:r>
              <a:rPr lang="en-US" baseline="0" dirty="0"/>
              <a:t> </a:t>
            </a:r>
            <a:r>
              <a:rPr lang="en-US" dirty="0">
                <a:hlinkClick r:id="rId4"/>
              </a:rPr>
              <a:t>Richard E. </a:t>
            </a:r>
            <a:r>
              <a:rPr lang="en-US" dirty="0" err="1">
                <a:hlinkClick r:id="rId4"/>
              </a:rPr>
              <a:t>Klabunde</a:t>
            </a:r>
            <a:r>
              <a:rPr lang="en-US" dirty="0">
                <a:hlinkClick r:id="rId4"/>
              </a:rPr>
              <a:t>, PhD</a:t>
            </a:r>
            <a:r>
              <a:rPr lang="en-US" dirty="0"/>
              <a:t> http://www.cvpharmacology.com/vasodilator/vasodilators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0713-B017-4E8F-B5AC-96D35ED527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5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</a:t>
            </a:r>
            <a:br>
              <a:rPr lang="en-US" dirty="0"/>
            </a:br>
            <a:r>
              <a:rPr lang="en-US" dirty="0"/>
              <a:t>9.</a:t>
            </a:r>
            <a:r>
              <a:rPr lang="en-US" baseline="0" dirty="0"/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Cardiac Function During Hypovolemia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 L. TRABER, 1. MEYER, and L. D. TRABER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Schlag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(eds.),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Pathophysiology of Shock, Sepsis, and Organ Failure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Pulse pressure variation and stroke volume variation under different inhaled concentrations of isoflurane, sevoflurane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desflurane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pigs undergoing hemorrhage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11. </a:t>
            </a:r>
            <a:r>
              <a:rPr lang="en-US" dirty="0">
                <a:hlinkClick r:id="rId3"/>
              </a:rPr>
              <a:t>Cardiovascular Physiology Concepts</a:t>
            </a:r>
            <a:r>
              <a:rPr lang="en-US" baseline="0" dirty="0"/>
              <a:t> </a:t>
            </a:r>
            <a:r>
              <a:rPr lang="en-US" dirty="0">
                <a:hlinkClick r:id="rId4"/>
              </a:rPr>
              <a:t>Richard E. </a:t>
            </a:r>
            <a:r>
              <a:rPr lang="en-US" dirty="0" err="1">
                <a:hlinkClick r:id="rId4"/>
              </a:rPr>
              <a:t>Klabunde</a:t>
            </a:r>
            <a:r>
              <a:rPr lang="en-US" dirty="0">
                <a:hlinkClick r:id="rId4"/>
              </a:rPr>
              <a:t>, PhD</a:t>
            </a:r>
            <a:r>
              <a:rPr lang="en-US" baseline="0" dirty="0"/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http://www.cvphysiology.com/Heart%20Failure/HF003#Integration_of_Cardiac_and_Vascular_Changes_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12. The effects of vasoactive drugs on pulse pressure and stroke volume variation in postoperative ventilated patients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Mehrnaz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Hadian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MD, Donald A.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Severyn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MS, and Michael R. Pinsky, MD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Care. 2011 June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13. </a:t>
            </a:r>
            <a:r>
              <a:rPr lang="en-US" dirty="0">
                <a:hlinkClick r:id="rId3"/>
              </a:rPr>
              <a:t>Cardiovascular Physiology Concepts</a:t>
            </a:r>
            <a:r>
              <a:rPr lang="en-US" baseline="0" dirty="0"/>
              <a:t> </a:t>
            </a:r>
            <a:r>
              <a:rPr lang="en-US" dirty="0">
                <a:hlinkClick r:id="rId4"/>
              </a:rPr>
              <a:t>Richard E. </a:t>
            </a:r>
            <a:r>
              <a:rPr lang="en-US" dirty="0" err="1">
                <a:hlinkClick r:id="rId4"/>
              </a:rPr>
              <a:t>Klabunde</a:t>
            </a:r>
            <a:r>
              <a:rPr lang="en-US" dirty="0">
                <a:hlinkClick r:id="rId4"/>
              </a:rPr>
              <a:t>, PhD</a:t>
            </a:r>
            <a:r>
              <a:rPr lang="en-US" dirty="0"/>
              <a:t> http://www.cvpharmacology.com/vasodilator/vasodilators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0713-B017-4E8F-B5AC-96D35ED527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6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E7C60-C9E1-4D54-B15B-318CB87F4C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4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46228" y="683685"/>
            <a:ext cx="2366639" cy="3431116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4" y="4343437"/>
            <a:ext cx="5485754" cy="4115608"/>
          </a:xfrm>
          <a:noFill/>
          <a:ln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4" y="4343437"/>
            <a:ext cx="5485754" cy="4115608"/>
          </a:xfrm>
          <a:noFill/>
          <a:ln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SW</a:t>
            </a:r>
            <a:r>
              <a:rPr lang="en-US" altLang="zh-TW" baseline="0" dirty="0"/>
              <a:t> </a:t>
            </a:r>
            <a:r>
              <a:rPr lang="zh-TW" altLang="en-US" baseline="0" dirty="0"/>
              <a:t>處置碼</a:t>
            </a:r>
            <a:r>
              <a:rPr lang="en-US" altLang="zh-TW" baseline="0" dirty="0"/>
              <a:t>47036,2405</a:t>
            </a:r>
            <a:r>
              <a:rPr lang="zh-TW" altLang="en-US" baseline="0"/>
              <a:t>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E7C60-C9E1-4D54-B15B-318CB87F4C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F0739-60D6-448C-B369-8A2DB6B20345}" type="slidenum">
              <a:rPr lang="zh-TW" altLang="en-US" smtClean="0"/>
              <a:pPr/>
              <a:t>18</a:t>
            </a:fld>
            <a:endParaRPr lang="en-US" altLang="zh-TW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75" y="525463"/>
            <a:ext cx="3405188" cy="2554287"/>
          </a:xfrm>
          <a:ln w="12700" cap="flat">
            <a:solidFill>
              <a:schemeClr val="tx1"/>
            </a:solidFill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9820" y="3271377"/>
            <a:ext cx="7363200" cy="3080345"/>
          </a:xfrm>
          <a:noFill/>
          <a:ln/>
        </p:spPr>
        <p:txBody>
          <a:bodyPr lIns="99936" tIns="49968" rIns="99936" bIns="49968"/>
          <a:lstStyle/>
          <a:p>
            <a:pPr eaLnBrk="1" hangingPunct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820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E7C60-C9E1-4D54-B15B-318CB87F4C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66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Note: </a:t>
            </a:r>
            <a:r>
              <a:rPr lang="en-US" sz="1200" dirty="0"/>
              <a:t>Intraoperative hypotension may be a surrogate/predictor for prolonged postoperative hypotension. Consider more frequent </a:t>
            </a:r>
            <a:r>
              <a:rPr lang="en-US" sz="1200" dirty="0" err="1"/>
              <a:t>haemodynamic</a:t>
            </a:r>
            <a:r>
              <a:rPr lang="en-US" sz="1200" dirty="0"/>
              <a:t> monitoring in the ‘golden’ postoperative hours.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dirty="0"/>
              <a:t>最近的研究表明，術中低血壓時間</a:t>
            </a:r>
            <a:r>
              <a:rPr lang="zh-TW" altLang="en-US" dirty="0"/>
              <a:t>長短</a:t>
            </a:r>
            <a:r>
              <a:rPr lang="zh-TW" altLang="zh-TW" dirty="0"/>
              <a:t>與術後發病率和死亡率之間存在很大關聯</a:t>
            </a:r>
            <a:endParaRPr lang="en-US" altLang="en-US" sz="1200" i="1" baseline="300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0713-B017-4E8F-B5AC-96D35ED527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9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  <a:p>
            <a:r>
              <a:rPr lang="en-US" dirty="0"/>
              <a:t>Walsh</a:t>
            </a:r>
            <a:r>
              <a:rPr lang="en-US" baseline="0" dirty="0"/>
              <a:t> et al. </a:t>
            </a:r>
          </a:p>
          <a:p>
            <a:endParaRPr lang="en-US" baseline="0" dirty="0"/>
          </a:p>
          <a:p>
            <a:r>
              <a:rPr lang="zh-TW" altLang="en-US" dirty="0"/>
              <a:t>“例如，在</a:t>
            </a:r>
            <a:r>
              <a:rPr lang="en-US" altLang="zh-TW" dirty="0"/>
              <a:t>MAP</a:t>
            </a:r>
            <a:r>
              <a:rPr lang="zh-TW" altLang="en-US" dirty="0"/>
              <a:t>為</a:t>
            </a:r>
            <a:r>
              <a:rPr lang="en-US" altLang="zh-TW" dirty="0"/>
              <a:t>50 mmHg</a:t>
            </a:r>
            <a:r>
              <a:rPr lang="zh-TW" altLang="en-US" dirty="0"/>
              <a:t>的情況下，僅增加</a:t>
            </a:r>
            <a:r>
              <a:rPr lang="en-US" altLang="zh-TW" dirty="0"/>
              <a:t>1</a:t>
            </a:r>
            <a:r>
              <a:rPr lang="zh-TW" altLang="en-US" dirty="0"/>
              <a:t>分鐘即可心肌和腎臟受傷的風險”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0713-B017-4E8F-B5AC-96D35ED527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50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hlinkClick r:id="rId3"/>
              </a:rPr>
              <a:t>7. Cardiovascular Physiology Concepts</a:t>
            </a:r>
            <a:r>
              <a:rPr lang="en-US" sz="1200" baseline="0" dirty="0"/>
              <a:t> </a:t>
            </a:r>
            <a:r>
              <a:rPr lang="en-US" sz="1200" dirty="0">
                <a:hlinkClick r:id="rId4"/>
              </a:rPr>
              <a:t>Richard E. </a:t>
            </a:r>
            <a:r>
              <a:rPr lang="en-US" sz="1200" dirty="0" err="1">
                <a:hlinkClick r:id="rId4"/>
              </a:rPr>
              <a:t>Klabunde</a:t>
            </a:r>
            <a:r>
              <a:rPr lang="en-US" sz="1200" dirty="0">
                <a:hlinkClick r:id="rId4"/>
              </a:rPr>
              <a:t>, PhD</a:t>
            </a:r>
            <a:r>
              <a:rPr lang="en-US" sz="1200" baseline="0" dirty="0"/>
              <a:t> </a:t>
            </a:r>
            <a:r>
              <a:rPr lang="en-US" dirty="0"/>
              <a:t>http://www.cvphysiology.com/Blood%20Pressure/BP030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0713-B017-4E8F-B5AC-96D35ED527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8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3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2880" y="457200"/>
            <a:ext cx="4792804" cy="47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685800"/>
            <a:ext cx="384048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468880"/>
            <a:ext cx="3840480" cy="9144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63917" y="4872990"/>
            <a:ext cx="1344168" cy="16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77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10033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1600200"/>
            <a:ext cx="3749040" cy="1554480"/>
          </a:xfrm>
        </p:spPr>
        <p:txBody>
          <a:bodyPr anchor="b" anchorCtr="0">
            <a:normAutofit/>
          </a:bodyPr>
          <a:lstStyle>
            <a:lvl1pPr algn="l">
              <a:defRPr sz="2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3429000"/>
            <a:ext cx="3749040" cy="9144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7088744" y="6629400"/>
            <a:ext cx="1140454" cy="228600"/>
          </a:xfrm>
        </p:spPr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 bwMode="gray">
          <a:xfrm>
            <a:off x="548640" y="6629400"/>
            <a:ext cx="914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</a:rPr>
              <a:t>Internal</a:t>
            </a:r>
            <a:r>
              <a:rPr lang="en-US" baseline="0" dirty="0">
                <a:solidFill>
                  <a:schemeClr val="accent6"/>
                </a:solidFill>
              </a:rPr>
              <a:t> use only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2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63917" y="4872990"/>
            <a:ext cx="1344168" cy="16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054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1003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 bwMode="gray">
          <a:xfrm>
            <a:off x="548640" y="182880"/>
            <a:ext cx="2286000" cy="4572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 bwMode="gray">
          <a:xfrm>
            <a:off x="548639" y="1005741"/>
            <a:ext cx="6400800" cy="5032551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700"/>
            </a:lvl1pPr>
            <a:lvl2pPr marL="114300" indent="-114300">
              <a:lnSpc>
                <a:spcPct val="100000"/>
              </a:lnSpc>
              <a:spcBef>
                <a:spcPts val="300"/>
              </a:spcBef>
              <a:buClrTx/>
              <a:buFont typeface="+mj-lt"/>
              <a:buAutoNum type="arabicPeriod"/>
              <a:defRPr sz="700"/>
            </a:lvl2pPr>
            <a:lvl3pPr marL="114300" indent="-114300">
              <a:lnSpc>
                <a:spcPct val="100000"/>
              </a:lnSpc>
              <a:spcBef>
                <a:spcPts val="300"/>
              </a:spcBef>
              <a:defRPr sz="700"/>
            </a:lvl3pPr>
            <a:lvl4pPr marL="230188" indent="-115888">
              <a:lnSpc>
                <a:spcPct val="100000"/>
              </a:lnSpc>
              <a:spcBef>
                <a:spcPts val="300"/>
              </a:spcBef>
              <a:defRPr sz="700"/>
            </a:lvl4pPr>
            <a:lvl5pPr marL="344488" indent="-114300">
              <a:lnSpc>
                <a:spcPct val="100000"/>
              </a:lnSpc>
              <a:spcBef>
                <a:spcPts val="300"/>
              </a:spcBef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 bwMode="gray">
          <a:xfrm>
            <a:off x="548640" y="6084147"/>
            <a:ext cx="6400800" cy="2245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700" b="1" dirty="0"/>
              <a:t>Edwards </a:t>
            </a:r>
            <a:r>
              <a:rPr lang="en-US" sz="700" b="1" dirty="0" err="1"/>
              <a:t>Lifesciences</a:t>
            </a:r>
            <a:r>
              <a:rPr lang="en-US" sz="700" b="0" dirty="0"/>
              <a:t> • One Edwards Way,</a:t>
            </a:r>
            <a:r>
              <a:rPr lang="en-US" sz="700" b="0" baseline="0" dirty="0"/>
              <a:t> I</a:t>
            </a:r>
            <a:r>
              <a:rPr lang="en-US" sz="700" b="0" dirty="0"/>
              <a:t>rvine CA 92614 USA</a:t>
            </a:r>
            <a:r>
              <a:rPr lang="en-US" sz="700" b="0" baseline="0" dirty="0"/>
              <a:t> • </a:t>
            </a:r>
            <a:r>
              <a:rPr lang="en-US" sz="700" b="0" dirty="0" err="1"/>
              <a:t>edwards.com</a:t>
            </a:r>
            <a:endParaRPr lang="en-US" sz="700" b="0" dirty="0"/>
          </a:p>
        </p:txBody>
      </p:sp>
      <p:pic>
        <p:nvPicPr>
          <p:cNvPr id="8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63917" y="4872990"/>
            <a:ext cx="1344168" cy="16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33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444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 bwMode="gray">
          <a:xfrm>
            <a:off x="548639" y="554010"/>
            <a:ext cx="6400800" cy="5484023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700"/>
            </a:lvl1pPr>
            <a:lvl2pPr marL="114300" indent="-114300">
              <a:lnSpc>
                <a:spcPct val="100000"/>
              </a:lnSpc>
              <a:spcBef>
                <a:spcPts val="300"/>
              </a:spcBef>
              <a:buClrTx/>
              <a:buFont typeface="+mj-lt"/>
              <a:buAutoNum type="arabicPeriod"/>
              <a:defRPr sz="700"/>
            </a:lvl2pPr>
            <a:lvl3pPr marL="114300" indent="-114300">
              <a:lnSpc>
                <a:spcPct val="100000"/>
              </a:lnSpc>
              <a:spcBef>
                <a:spcPts val="300"/>
              </a:spcBef>
              <a:defRPr sz="700"/>
            </a:lvl3pPr>
            <a:lvl4pPr marL="230188" indent="-115888">
              <a:lnSpc>
                <a:spcPct val="100000"/>
              </a:lnSpc>
              <a:spcBef>
                <a:spcPts val="300"/>
              </a:spcBef>
              <a:defRPr sz="700"/>
            </a:lvl4pPr>
            <a:lvl5pPr marL="344488" indent="-114300">
              <a:lnSpc>
                <a:spcPct val="100000"/>
              </a:lnSpc>
              <a:spcBef>
                <a:spcPts val="300"/>
              </a:spcBef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 bwMode="gray">
          <a:xfrm>
            <a:off x="548640" y="6080971"/>
            <a:ext cx="6400800" cy="2277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700" b="1" dirty="0"/>
              <a:t>Edwards </a:t>
            </a:r>
            <a:r>
              <a:rPr lang="en-US" sz="700" b="1" dirty="0" err="1"/>
              <a:t>Lifesciences</a:t>
            </a:r>
            <a:r>
              <a:rPr lang="en-US" sz="700" b="0" dirty="0"/>
              <a:t> • One Edwards Way,</a:t>
            </a:r>
            <a:r>
              <a:rPr lang="en-US" sz="700" b="0" baseline="0" dirty="0"/>
              <a:t> I</a:t>
            </a:r>
            <a:r>
              <a:rPr lang="en-US" sz="700" b="0" dirty="0"/>
              <a:t>rvine CA 92614 USA</a:t>
            </a:r>
            <a:r>
              <a:rPr lang="en-US" sz="700" b="0" baseline="0" dirty="0"/>
              <a:t> • </a:t>
            </a:r>
            <a:r>
              <a:rPr lang="en-US" sz="700" b="0" dirty="0" err="1"/>
              <a:t>edwards.com</a:t>
            </a:r>
            <a:endParaRPr lang="en-US" sz="700" b="0" dirty="0"/>
          </a:p>
        </p:txBody>
      </p:sp>
      <p:pic>
        <p:nvPicPr>
          <p:cNvPr id="6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63917" y="4872990"/>
            <a:ext cx="1344168" cy="16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507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99577" y="1645920"/>
            <a:ext cx="2542032" cy="311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99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99577" y="1645920"/>
            <a:ext cx="2542032" cy="311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16" title="Helping Patients is Our Life's Work, and"/>
          <p:cNvSpPr>
            <a:spLocks noChangeAspect="1" noEditPoints="1"/>
          </p:cNvSpPr>
          <p:nvPr userDrawn="1"/>
        </p:nvSpPr>
        <p:spPr bwMode="gray">
          <a:xfrm>
            <a:off x="1778147" y="5111495"/>
            <a:ext cx="4443984" cy="262666"/>
          </a:xfrm>
          <a:custGeom>
            <a:avLst/>
            <a:gdLst>
              <a:gd name="T0" fmla="*/ 11 w 2027"/>
              <a:gd name="T1" fmla="*/ 45 h 120"/>
              <a:gd name="T2" fmla="*/ 113 w 2027"/>
              <a:gd name="T3" fmla="*/ 86 h 120"/>
              <a:gd name="T4" fmla="*/ 131 w 2027"/>
              <a:gd name="T5" fmla="*/ 59 h 120"/>
              <a:gd name="T6" fmla="*/ 119 w 2027"/>
              <a:gd name="T7" fmla="*/ 52 h 120"/>
              <a:gd name="T8" fmla="*/ 188 w 2027"/>
              <a:gd name="T9" fmla="*/ 120 h 120"/>
              <a:gd name="T10" fmla="*/ 200 w 2027"/>
              <a:gd name="T11" fmla="*/ 38 h 120"/>
              <a:gd name="T12" fmla="*/ 252 w 2027"/>
              <a:gd name="T13" fmla="*/ 7 h 120"/>
              <a:gd name="T14" fmla="*/ 315 w 2027"/>
              <a:gd name="T15" fmla="*/ 92 h 120"/>
              <a:gd name="T16" fmla="*/ 289 w 2027"/>
              <a:gd name="T17" fmla="*/ 32 h 120"/>
              <a:gd name="T18" fmla="*/ 388 w 2027"/>
              <a:gd name="T19" fmla="*/ 51 h 120"/>
              <a:gd name="T20" fmla="*/ 363 w 2027"/>
              <a:gd name="T21" fmla="*/ 120 h 120"/>
              <a:gd name="T22" fmla="*/ 397 w 2027"/>
              <a:gd name="T23" fmla="*/ 32 h 120"/>
              <a:gd name="T24" fmla="*/ 368 w 2027"/>
              <a:gd name="T25" fmla="*/ 91 h 120"/>
              <a:gd name="T26" fmla="*/ 461 w 2027"/>
              <a:gd name="T27" fmla="*/ 57 h 120"/>
              <a:gd name="T28" fmla="*/ 437 w 2027"/>
              <a:gd name="T29" fmla="*/ 92 h 120"/>
              <a:gd name="T30" fmla="*/ 512 w 2027"/>
              <a:gd name="T31" fmla="*/ 93 h 120"/>
              <a:gd name="T32" fmla="*/ 503 w 2027"/>
              <a:gd name="T33" fmla="*/ 40 h 120"/>
              <a:gd name="T34" fmla="*/ 521 w 2027"/>
              <a:gd name="T35" fmla="*/ 64 h 120"/>
              <a:gd name="T36" fmla="*/ 560 w 2027"/>
              <a:gd name="T37" fmla="*/ 71 h 120"/>
              <a:gd name="T38" fmla="*/ 571 w 2027"/>
              <a:gd name="T39" fmla="*/ 32 h 120"/>
              <a:gd name="T40" fmla="*/ 577 w 2027"/>
              <a:gd name="T41" fmla="*/ 93 h 120"/>
              <a:gd name="T42" fmla="*/ 615 w 2027"/>
              <a:gd name="T43" fmla="*/ 32 h 120"/>
              <a:gd name="T44" fmla="*/ 661 w 2027"/>
              <a:gd name="T45" fmla="*/ 93 h 120"/>
              <a:gd name="T46" fmla="*/ 669 w 2027"/>
              <a:gd name="T47" fmla="*/ 52 h 120"/>
              <a:gd name="T48" fmla="*/ 734 w 2027"/>
              <a:gd name="T49" fmla="*/ 49 h 120"/>
              <a:gd name="T50" fmla="*/ 726 w 2027"/>
              <a:gd name="T51" fmla="*/ 30 h 120"/>
              <a:gd name="T52" fmla="*/ 765 w 2027"/>
              <a:gd name="T53" fmla="*/ 38 h 120"/>
              <a:gd name="T54" fmla="*/ 796 w 2027"/>
              <a:gd name="T55" fmla="*/ 32 h 120"/>
              <a:gd name="T56" fmla="*/ 824 w 2027"/>
              <a:gd name="T57" fmla="*/ 93 h 120"/>
              <a:gd name="T58" fmla="*/ 828 w 2027"/>
              <a:gd name="T59" fmla="*/ 30 h 120"/>
              <a:gd name="T60" fmla="*/ 824 w 2027"/>
              <a:gd name="T61" fmla="*/ 93 h 120"/>
              <a:gd name="T62" fmla="*/ 901 w 2027"/>
              <a:gd name="T63" fmla="*/ 32 h 120"/>
              <a:gd name="T64" fmla="*/ 937 w 2027"/>
              <a:gd name="T65" fmla="*/ 69 h 120"/>
              <a:gd name="T66" fmla="*/ 934 w 2027"/>
              <a:gd name="T67" fmla="*/ 54 h 120"/>
              <a:gd name="T68" fmla="*/ 1032 w 2027"/>
              <a:gd name="T69" fmla="*/ 94 h 120"/>
              <a:gd name="T70" fmla="*/ 1106 w 2027"/>
              <a:gd name="T71" fmla="*/ 94 h 120"/>
              <a:gd name="T72" fmla="*/ 1124 w 2027"/>
              <a:gd name="T73" fmla="*/ 83 h 120"/>
              <a:gd name="T74" fmla="*/ 1166 w 2027"/>
              <a:gd name="T75" fmla="*/ 92 h 120"/>
              <a:gd name="T76" fmla="*/ 1227 w 2027"/>
              <a:gd name="T77" fmla="*/ 92 h 120"/>
              <a:gd name="T78" fmla="*/ 1280 w 2027"/>
              <a:gd name="T79" fmla="*/ 14 h 120"/>
              <a:gd name="T80" fmla="*/ 1281 w 2027"/>
              <a:gd name="T81" fmla="*/ 92 h 120"/>
              <a:gd name="T82" fmla="*/ 1325 w 2027"/>
              <a:gd name="T83" fmla="*/ 38 h 120"/>
              <a:gd name="T84" fmla="*/ 1315 w 2027"/>
              <a:gd name="T85" fmla="*/ 13 h 120"/>
              <a:gd name="T86" fmla="*/ 1393 w 2027"/>
              <a:gd name="T87" fmla="*/ 90 h 120"/>
              <a:gd name="T88" fmla="*/ 1356 w 2027"/>
              <a:gd name="T89" fmla="*/ 60 h 120"/>
              <a:gd name="T90" fmla="*/ 1410 w 2027"/>
              <a:gd name="T91" fmla="*/ 34 h 120"/>
              <a:gd name="T92" fmla="*/ 1425 w 2027"/>
              <a:gd name="T93" fmla="*/ 90 h 120"/>
              <a:gd name="T94" fmla="*/ 1464 w 2027"/>
              <a:gd name="T95" fmla="*/ 34 h 120"/>
              <a:gd name="T96" fmla="*/ 1587 w 2027"/>
              <a:gd name="T97" fmla="*/ 93 h 120"/>
              <a:gd name="T98" fmla="*/ 1512 w 2027"/>
              <a:gd name="T99" fmla="*/ 8 h 120"/>
              <a:gd name="T100" fmla="*/ 1584 w 2027"/>
              <a:gd name="T101" fmla="*/ 72 h 120"/>
              <a:gd name="T102" fmla="*/ 1643 w 2027"/>
              <a:gd name="T103" fmla="*/ 94 h 120"/>
              <a:gd name="T104" fmla="*/ 1700 w 2027"/>
              <a:gd name="T105" fmla="*/ 42 h 120"/>
              <a:gd name="T106" fmla="*/ 1719 w 2027"/>
              <a:gd name="T107" fmla="*/ 42 h 120"/>
              <a:gd name="T108" fmla="*/ 1770 w 2027"/>
              <a:gd name="T109" fmla="*/ 32 h 120"/>
              <a:gd name="T110" fmla="*/ 1794 w 2027"/>
              <a:gd name="T111" fmla="*/ 89 h 120"/>
              <a:gd name="T112" fmla="*/ 1844 w 2027"/>
              <a:gd name="T113" fmla="*/ 76 h 120"/>
              <a:gd name="T114" fmla="*/ 1850 w 2027"/>
              <a:gd name="T115" fmla="*/ 33 h 120"/>
              <a:gd name="T116" fmla="*/ 1861 w 2027"/>
              <a:gd name="T117" fmla="*/ 66 h 120"/>
              <a:gd name="T118" fmla="*/ 1931 w 2027"/>
              <a:gd name="T119" fmla="*/ 38 h 120"/>
              <a:gd name="T120" fmla="*/ 1956 w 2027"/>
              <a:gd name="T121" fmla="*/ 44 h 120"/>
              <a:gd name="T122" fmla="*/ 2002 w 2027"/>
              <a:gd name="T123" fmla="*/ 31 h 120"/>
              <a:gd name="T124" fmla="*/ 1985 w 2027"/>
              <a:gd name="T12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27" h="120">
                <a:moveTo>
                  <a:pt x="52" y="92"/>
                </a:moveTo>
                <a:cubicBezTo>
                  <a:pt x="52" y="52"/>
                  <a:pt x="52" y="52"/>
                  <a:pt x="52" y="52"/>
                </a:cubicBezTo>
                <a:cubicBezTo>
                  <a:pt x="11" y="52"/>
                  <a:pt x="11" y="52"/>
                  <a:pt x="11" y="52"/>
                </a:cubicBezTo>
                <a:cubicBezTo>
                  <a:pt x="11" y="92"/>
                  <a:pt x="11" y="92"/>
                  <a:pt x="11" y="92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8"/>
                  <a:pt x="0" y="8"/>
                  <a:pt x="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45"/>
                  <a:pt x="11" y="45"/>
                  <a:pt x="11" y="45"/>
                </a:cubicBezTo>
                <a:cubicBezTo>
                  <a:pt x="52" y="45"/>
                  <a:pt x="52" y="45"/>
                  <a:pt x="52" y="45"/>
                </a:cubicBezTo>
                <a:cubicBezTo>
                  <a:pt x="52" y="8"/>
                  <a:pt x="52" y="8"/>
                  <a:pt x="52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92"/>
                  <a:pt x="64" y="92"/>
                  <a:pt x="64" y="92"/>
                </a:cubicBezTo>
                <a:lnTo>
                  <a:pt x="52" y="92"/>
                </a:lnTo>
                <a:close/>
                <a:moveTo>
                  <a:pt x="92" y="60"/>
                </a:moveTo>
                <a:cubicBezTo>
                  <a:pt x="92" y="60"/>
                  <a:pt x="92" y="62"/>
                  <a:pt x="92" y="62"/>
                </a:cubicBezTo>
                <a:cubicBezTo>
                  <a:pt x="92" y="83"/>
                  <a:pt x="106" y="86"/>
                  <a:pt x="113" y="86"/>
                </a:cubicBezTo>
                <a:cubicBezTo>
                  <a:pt x="122" y="86"/>
                  <a:pt x="126" y="83"/>
                  <a:pt x="126" y="83"/>
                </a:cubicBezTo>
                <a:cubicBezTo>
                  <a:pt x="129" y="90"/>
                  <a:pt x="129" y="90"/>
                  <a:pt x="129" y="90"/>
                </a:cubicBezTo>
                <a:cubicBezTo>
                  <a:pt x="129" y="90"/>
                  <a:pt x="123" y="93"/>
                  <a:pt x="111" y="93"/>
                </a:cubicBezTo>
                <a:cubicBezTo>
                  <a:pt x="98" y="93"/>
                  <a:pt x="81" y="89"/>
                  <a:pt x="81" y="62"/>
                </a:cubicBezTo>
                <a:cubicBezTo>
                  <a:pt x="81" y="51"/>
                  <a:pt x="85" y="30"/>
                  <a:pt x="108" y="30"/>
                </a:cubicBezTo>
                <a:cubicBezTo>
                  <a:pt x="118" y="30"/>
                  <a:pt x="124" y="34"/>
                  <a:pt x="127" y="40"/>
                </a:cubicBezTo>
                <a:cubicBezTo>
                  <a:pt x="130" y="44"/>
                  <a:pt x="131" y="51"/>
                  <a:pt x="131" y="58"/>
                </a:cubicBezTo>
                <a:cubicBezTo>
                  <a:pt x="131" y="59"/>
                  <a:pt x="131" y="59"/>
                  <a:pt x="131" y="59"/>
                </a:cubicBezTo>
                <a:cubicBezTo>
                  <a:pt x="131" y="60"/>
                  <a:pt x="131" y="60"/>
                  <a:pt x="131" y="60"/>
                </a:cubicBezTo>
                <a:lnTo>
                  <a:pt x="92" y="60"/>
                </a:lnTo>
                <a:close/>
                <a:moveTo>
                  <a:pt x="119" y="52"/>
                </a:moveTo>
                <a:cubicBezTo>
                  <a:pt x="119" y="42"/>
                  <a:pt x="115" y="37"/>
                  <a:pt x="106" y="37"/>
                </a:cubicBezTo>
                <a:cubicBezTo>
                  <a:pt x="100" y="37"/>
                  <a:pt x="96" y="40"/>
                  <a:pt x="94" y="46"/>
                </a:cubicBezTo>
                <a:cubicBezTo>
                  <a:pt x="93" y="50"/>
                  <a:pt x="93" y="53"/>
                  <a:pt x="93" y="54"/>
                </a:cubicBezTo>
                <a:cubicBezTo>
                  <a:pt x="119" y="54"/>
                  <a:pt x="119" y="54"/>
                  <a:pt x="119" y="54"/>
                </a:cubicBezTo>
                <a:lnTo>
                  <a:pt x="119" y="52"/>
                </a:lnTo>
                <a:close/>
                <a:moveTo>
                  <a:pt x="146" y="92"/>
                </a:moveTo>
                <a:cubicBezTo>
                  <a:pt x="146" y="0"/>
                  <a:pt x="146" y="0"/>
                  <a:pt x="146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58" y="92"/>
                  <a:pt x="158" y="92"/>
                  <a:pt x="158" y="92"/>
                </a:cubicBezTo>
                <a:lnTo>
                  <a:pt x="146" y="92"/>
                </a:lnTo>
                <a:close/>
                <a:moveTo>
                  <a:pt x="202" y="94"/>
                </a:moveTo>
                <a:cubicBezTo>
                  <a:pt x="192" y="94"/>
                  <a:pt x="188" y="91"/>
                  <a:pt x="188" y="91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77" y="120"/>
                  <a:pt x="177" y="120"/>
                  <a:pt x="177" y="120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88" y="32"/>
                  <a:pt x="188" y="32"/>
                  <a:pt x="188" y="32"/>
                </a:cubicBezTo>
                <a:cubicBezTo>
                  <a:pt x="188" y="38"/>
                  <a:pt x="188" y="38"/>
                  <a:pt x="188" y="38"/>
                </a:cubicBezTo>
                <a:cubicBezTo>
                  <a:pt x="188" y="38"/>
                  <a:pt x="193" y="31"/>
                  <a:pt x="206" y="31"/>
                </a:cubicBezTo>
                <a:cubicBezTo>
                  <a:pt x="221" y="31"/>
                  <a:pt x="231" y="42"/>
                  <a:pt x="231" y="61"/>
                </a:cubicBezTo>
                <a:cubicBezTo>
                  <a:pt x="231" y="81"/>
                  <a:pt x="218" y="94"/>
                  <a:pt x="202" y="94"/>
                </a:cubicBezTo>
                <a:close/>
                <a:moveTo>
                  <a:pt x="200" y="38"/>
                </a:moveTo>
                <a:cubicBezTo>
                  <a:pt x="193" y="38"/>
                  <a:pt x="188" y="41"/>
                  <a:pt x="188" y="41"/>
                </a:cubicBezTo>
                <a:cubicBezTo>
                  <a:pt x="188" y="86"/>
                  <a:pt x="188" y="86"/>
                  <a:pt x="188" y="86"/>
                </a:cubicBezTo>
                <a:cubicBezTo>
                  <a:pt x="188" y="86"/>
                  <a:pt x="192" y="87"/>
                  <a:pt x="197" y="87"/>
                </a:cubicBezTo>
                <a:cubicBezTo>
                  <a:pt x="212" y="87"/>
                  <a:pt x="219" y="78"/>
                  <a:pt x="219" y="62"/>
                </a:cubicBezTo>
                <a:cubicBezTo>
                  <a:pt x="219" y="48"/>
                  <a:pt x="212" y="38"/>
                  <a:pt x="200" y="38"/>
                </a:cubicBezTo>
                <a:close/>
                <a:moveTo>
                  <a:pt x="252" y="20"/>
                </a:moveTo>
                <a:cubicBezTo>
                  <a:pt x="248" y="20"/>
                  <a:pt x="245" y="18"/>
                  <a:pt x="245" y="14"/>
                </a:cubicBezTo>
                <a:cubicBezTo>
                  <a:pt x="245" y="9"/>
                  <a:pt x="248" y="7"/>
                  <a:pt x="252" y="7"/>
                </a:cubicBezTo>
                <a:cubicBezTo>
                  <a:pt x="257" y="7"/>
                  <a:pt x="259" y="9"/>
                  <a:pt x="259" y="13"/>
                </a:cubicBezTo>
                <a:cubicBezTo>
                  <a:pt x="259" y="18"/>
                  <a:pt x="257" y="20"/>
                  <a:pt x="252" y="20"/>
                </a:cubicBezTo>
                <a:close/>
                <a:moveTo>
                  <a:pt x="247" y="92"/>
                </a:moveTo>
                <a:cubicBezTo>
                  <a:pt x="247" y="32"/>
                  <a:pt x="247" y="32"/>
                  <a:pt x="247" y="32"/>
                </a:cubicBezTo>
                <a:cubicBezTo>
                  <a:pt x="258" y="32"/>
                  <a:pt x="258" y="32"/>
                  <a:pt x="258" y="32"/>
                </a:cubicBezTo>
                <a:cubicBezTo>
                  <a:pt x="258" y="92"/>
                  <a:pt x="258" y="92"/>
                  <a:pt x="258" y="92"/>
                </a:cubicBezTo>
                <a:lnTo>
                  <a:pt x="247" y="92"/>
                </a:lnTo>
                <a:close/>
                <a:moveTo>
                  <a:pt x="315" y="92"/>
                </a:moveTo>
                <a:cubicBezTo>
                  <a:pt x="315" y="60"/>
                  <a:pt x="315" y="60"/>
                  <a:pt x="315" y="60"/>
                </a:cubicBezTo>
                <a:cubicBezTo>
                  <a:pt x="315" y="56"/>
                  <a:pt x="315" y="52"/>
                  <a:pt x="315" y="49"/>
                </a:cubicBezTo>
                <a:cubicBezTo>
                  <a:pt x="313" y="41"/>
                  <a:pt x="308" y="38"/>
                  <a:pt x="300" y="38"/>
                </a:cubicBezTo>
                <a:cubicBezTo>
                  <a:pt x="294" y="38"/>
                  <a:pt x="289" y="41"/>
                  <a:pt x="289" y="41"/>
                </a:cubicBezTo>
                <a:cubicBezTo>
                  <a:pt x="289" y="92"/>
                  <a:pt x="289" y="92"/>
                  <a:pt x="289" y="92"/>
                </a:cubicBezTo>
                <a:cubicBezTo>
                  <a:pt x="277" y="92"/>
                  <a:pt x="277" y="92"/>
                  <a:pt x="277" y="92"/>
                </a:cubicBezTo>
                <a:cubicBezTo>
                  <a:pt x="277" y="32"/>
                  <a:pt x="277" y="32"/>
                  <a:pt x="277" y="32"/>
                </a:cubicBezTo>
                <a:cubicBezTo>
                  <a:pt x="289" y="32"/>
                  <a:pt x="289" y="32"/>
                  <a:pt x="289" y="32"/>
                </a:cubicBezTo>
                <a:cubicBezTo>
                  <a:pt x="289" y="38"/>
                  <a:pt x="289" y="38"/>
                  <a:pt x="289" y="38"/>
                </a:cubicBezTo>
                <a:cubicBezTo>
                  <a:pt x="289" y="38"/>
                  <a:pt x="294" y="30"/>
                  <a:pt x="307" y="30"/>
                </a:cubicBezTo>
                <a:cubicBezTo>
                  <a:pt x="319" y="30"/>
                  <a:pt x="324" y="38"/>
                  <a:pt x="326" y="44"/>
                </a:cubicBezTo>
                <a:cubicBezTo>
                  <a:pt x="327" y="48"/>
                  <a:pt x="327" y="53"/>
                  <a:pt x="327" y="56"/>
                </a:cubicBezTo>
                <a:cubicBezTo>
                  <a:pt x="327" y="92"/>
                  <a:pt x="327" y="92"/>
                  <a:pt x="327" y="92"/>
                </a:cubicBezTo>
                <a:lnTo>
                  <a:pt x="315" y="92"/>
                </a:lnTo>
                <a:close/>
                <a:moveTo>
                  <a:pt x="383" y="38"/>
                </a:moveTo>
                <a:cubicBezTo>
                  <a:pt x="383" y="38"/>
                  <a:pt x="388" y="43"/>
                  <a:pt x="388" y="51"/>
                </a:cubicBezTo>
                <a:cubicBezTo>
                  <a:pt x="388" y="62"/>
                  <a:pt x="380" y="71"/>
                  <a:pt x="365" y="71"/>
                </a:cubicBezTo>
                <a:cubicBezTo>
                  <a:pt x="361" y="71"/>
                  <a:pt x="359" y="71"/>
                  <a:pt x="359" y="71"/>
                </a:cubicBezTo>
                <a:cubicBezTo>
                  <a:pt x="359" y="71"/>
                  <a:pt x="356" y="73"/>
                  <a:pt x="356" y="77"/>
                </a:cubicBezTo>
                <a:cubicBezTo>
                  <a:pt x="356" y="82"/>
                  <a:pt x="361" y="82"/>
                  <a:pt x="365" y="82"/>
                </a:cubicBezTo>
                <a:cubicBezTo>
                  <a:pt x="369" y="82"/>
                  <a:pt x="371" y="82"/>
                  <a:pt x="376" y="82"/>
                </a:cubicBezTo>
                <a:cubicBezTo>
                  <a:pt x="381" y="82"/>
                  <a:pt x="395" y="81"/>
                  <a:pt x="395" y="96"/>
                </a:cubicBezTo>
                <a:cubicBezTo>
                  <a:pt x="395" y="104"/>
                  <a:pt x="391" y="111"/>
                  <a:pt x="382" y="116"/>
                </a:cubicBezTo>
                <a:cubicBezTo>
                  <a:pt x="377" y="118"/>
                  <a:pt x="371" y="120"/>
                  <a:pt x="363" y="120"/>
                </a:cubicBezTo>
                <a:cubicBezTo>
                  <a:pt x="350" y="120"/>
                  <a:pt x="338" y="116"/>
                  <a:pt x="338" y="104"/>
                </a:cubicBezTo>
                <a:cubicBezTo>
                  <a:pt x="338" y="93"/>
                  <a:pt x="351" y="90"/>
                  <a:pt x="351" y="90"/>
                </a:cubicBezTo>
                <a:cubicBezTo>
                  <a:pt x="351" y="90"/>
                  <a:pt x="346" y="88"/>
                  <a:pt x="346" y="82"/>
                </a:cubicBezTo>
                <a:cubicBezTo>
                  <a:pt x="346" y="73"/>
                  <a:pt x="355" y="70"/>
                  <a:pt x="355" y="70"/>
                </a:cubicBezTo>
                <a:cubicBezTo>
                  <a:pt x="355" y="70"/>
                  <a:pt x="342" y="66"/>
                  <a:pt x="342" y="51"/>
                </a:cubicBezTo>
                <a:cubicBezTo>
                  <a:pt x="342" y="40"/>
                  <a:pt x="350" y="30"/>
                  <a:pt x="365" y="30"/>
                </a:cubicBezTo>
                <a:cubicBezTo>
                  <a:pt x="370" y="30"/>
                  <a:pt x="374" y="32"/>
                  <a:pt x="374" y="32"/>
                </a:cubicBezTo>
                <a:cubicBezTo>
                  <a:pt x="397" y="32"/>
                  <a:pt x="397" y="32"/>
                  <a:pt x="397" y="32"/>
                </a:cubicBezTo>
                <a:cubicBezTo>
                  <a:pt x="397" y="38"/>
                  <a:pt x="397" y="38"/>
                  <a:pt x="397" y="38"/>
                </a:cubicBezTo>
                <a:lnTo>
                  <a:pt x="383" y="38"/>
                </a:lnTo>
                <a:close/>
                <a:moveTo>
                  <a:pt x="368" y="91"/>
                </a:moveTo>
                <a:cubicBezTo>
                  <a:pt x="355" y="91"/>
                  <a:pt x="355" y="91"/>
                  <a:pt x="355" y="91"/>
                </a:cubicBezTo>
                <a:cubicBezTo>
                  <a:pt x="355" y="91"/>
                  <a:pt x="348" y="94"/>
                  <a:pt x="348" y="102"/>
                </a:cubicBezTo>
                <a:cubicBezTo>
                  <a:pt x="348" y="112"/>
                  <a:pt x="359" y="113"/>
                  <a:pt x="365" y="113"/>
                </a:cubicBezTo>
                <a:cubicBezTo>
                  <a:pt x="378" y="113"/>
                  <a:pt x="385" y="108"/>
                  <a:pt x="385" y="99"/>
                </a:cubicBezTo>
                <a:cubicBezTo>
                  <a:pt x="385" y="91"/>
                  <a:pt x="377" y="91"/>
                  <a:pt x="368" y="91"/>
                </a:cubicBezTo>
                <a:close/>
                <a:moveTo>
                  <a:pt x="365" y="36"/>
                </a:moveTo>
                <a:cubicBezTo>
                  <a:pt x="363" y="36"/>
                  <a:pt x="360" y="36"/>
                  <a:pt x="359" y="37"/>
                </a:cubicBezTo>
                <a:cubicBezTo>
                  <a:pt x="354" y="40"/>
                  <a:pt x="353" y="46"/>
                  <a:pt x="353" y="51"/>
                </a:cubicBezTo>
                <a:cubicBezTo>
                  <a:pt x="353" y="59"/>
                  <a:pt x="357" y="66"/>
                  <a:pt x="365" y="66"/>
                </a:cubicBezTo>
                <a:cubicBezTo>
                  <a:pt x="367" y="66"/>
                  <a:pt x="369" y="65"/>
                  <a:pt x="371" y="64"/>
                </a:cubicBezTo>
                <a:cubicBezTo>
                  <a:pt x="375" y="61"/>
                  <a:pt x="376" y="56"/>
                  <a:pt x="376" y="51"/>
                </a:cubicBezTo>
                <a:cubicBezTo>
                  <a:pt x="376" y="43"/>
                  <a:pt x="373" y="36"/>
                  <a:pt x="365" y="36"/>
                </a:cubicBezTo>
                <a:close/>
                <a:moveTo>
                  <a:pt x="461" y="57"/>
                </a:moveTo>
                <a:cubicBezTo>
                  <a:pt x="455" y="57"/>
                  <a:pt x="452" y="56"/>
                  <a:pt x="452" y="56"/>
                </a:cubicBezTo>
                <a:cubicBezTo>
                  <a:pt x="453" y="50"/>
                  <a:pt x="453" y="50"/>
                  <a:pt x="453" y="50"/>
                </a:cubicBezTo>
                <a:cubicBezTo>
                  <a:pt x="453" y="50"/>
                  <a:pt x="455" y="51"/>
                  <a:pt x="459" y="51"/>
                </a:cubicBezTo>
                <a:cubicBezTo>
                  <a:pt x="465" y="51"/>
                  <a:pt x="476" y="49"/>
                  <a:pt x="476" y="32"/>
                </a:cubicBezTo>
                <a:cubicBezTo>
                  <a:pt x="476" y="21"/>
                  <a:pt x="471" y="13"/>
                  <a:pt x="455" y="13"/>
                </a:cubicBezTo>
                <a:cubicBezTo>
                  <a:pt x="452" y="13"/>
                  <a:pt x="449" y="14"/>
                  <a:pt x="449" y="14"/>
                </a:cubicBezTo>
                <a:cubicBezTo>
                  <a:pt x="449" y="92"/>
                  <a:pt x="449" y="92"/>
                  <a:pt x="449" y="92"/>
                </a:cubicBezTo>
                <a:cubicBezTo>
                  <a:pt x="437" y="92"/>
                  <a:pt x="437" y="92"/>
                  <a:pt x="437" y="92"/>
                </a:cubicBezTo>
                <a:cubicBezTo>
                  <a:pt x="437" y="8"/>
                  <a:pt x="437" y="8"/>
                  <a:pt x="437" y="8"/>
                </a:cubicBezTo>
                <a:cubicBezTo>
                  <a:pt x="438" y="8"/>
                  <a:pt x="444" y="7"/>
                  <a:pt x="454" y="7"/>
                </a:cubicBezTo>
                <a:cubicBezTo>
                  <a:pt x="462" y="7"/>
                  <a:pt x="467" y="8"/>
                  <a:pt x="473" y="10"/>
                </a:cubicBezTo>
                <a:cubicBezTo>
                  <a:pt x="477" y="11"/>
                  <a:pt x="488" y="17"/>
                  <a:pt x="488" y="31"/>
                </a:cubicBezTo>
                <a:cubicBezTo>
                  <a:pt x="488" y="47"/>
                  <a:pt x="478" y="57"/>
                  <a:pt x="461" y="57"/>
                </a:cubicBezTo>
                <a:close/>
                <a:moveTo>
                  <a:pt x="528" y="92"/>
                </a:moveTo>
                <a:cubicBezTo>
                  <a:pt x="528" y="87"/>
                  <a:pt x="528" y="87"/>
                  <a:pt x="528" y="87"/>
                </a:cubicBezTo>
                <a:cubicBezTo>
                  <a:pt x="528" y="87"/>
                  <a:pt x="522" y="93"/>
                  <a:pt x="512" y="93"/>
                </a:cubicBezTo>
                <a:cubicBezTo>
                  <a:pt x="501" y="93"/>
                  <a:pt x="494" y="87"/>
                  <a:pt x="494" y="76"/>
                </a:cubicBezTo>
                <a:cubicBezTo>
                  <a:pt x="494" y="70"/>
                  <a:pt x="496" y="65"/>
                  <a:pt x="500" y="62"/>
                </a:cubicBezTo>
                <a:cubicBezTo>
                  <a:pt x="505" y="59"/>
                  <a:pt x="511" y="58"/>
                  <a:pt x="518" y="58"/>
                </a:cubicBezTo>
                <a:cubicBezTo>
                  <a:pt x="523" y="58"/>
                  <a:pt x="527" y="59"/>
                  <a:pt x="527" y="59"/>
                </a:cubicBezTo>
                <a:cubicBezTo>
                  <a:pt x="527" y="54"/>
                  <a:pt x="527" y="54"/>
                  <a:pt x="527" y="54"/>
                </a:cubicBezTo>
                <a:cubicBezTo>
                  <a:pt x="527" y="51"/>
                  <a:pt x="527" y="46"/>
                  <a:pt x="527" y="44"/>
                </a:cubicBezTo>
                <a:cubicBezTo>
                  <a:pt x="525" y="39"/>
                  <a:pt x="521" y="37"/>
                  <a:pt x="515" y="37"/>
                </a:cubicBezTo>
                <a:cubicBezTo>
                  <a:pt x="508" y="37"/>
                  <a:pt x="503" y="40"/>
                  <a:pt x="503" y="40"/>
                </a:cubicBezTo>
                <a:cubicBezTo>
                  <a:pt x="500" y="33"/>
                  <a:pt x="500" y="33"/>
                  <a:pt x="500" y="33"/>
                </a:cubicBezTo>
                <a:cubicBezTo>
                  <a:pt x="500" y="33"/>
                  <a:pt x="507" y="30"/>
                  <a:pt x="518" y="30"/>
                </a:cubicBezTo>
                <a:cubicBezTo>
                  <a:pt x="535" y="30"/>
                  <a:pt x="537" y="39"/>
                  <a:pt x="538" y="42"/>
                </a:cubicBezTo>
                <a:cubicBezTo>
                  <a:pt x="539" y="45"/>
                  <a:pt x="539" y="55"/>
                  <a:pt x="539" y="57"/>
                </a:cubicBezTo>
                <a:cubicBezTo>
                  <a:pt x="539" y="92"/>
                  <a:pt x="539" y="92"/>
                  <a:pt x="539" y="92"/>
                </a:cubicBezTo>
                <a:lnTo>
                  <a:pt x="528" y="92"/>
                </a:lnTo>
                <a:close/>
                <a:moveTo>
                  <a:pt x="527" y="64"/>
                </a:moveTo>
                <a:cubicBezTo>
                  <a:pt x="527" y="64"/>
                  <a:pt x="526" y="64"/>
                  <a:pt x="521" y="64"/>
                </a:cubicBezTo>
                <a:cubicBezTo>
                  <a:pt x="516" y="64"/>
                  <a:pt x="513" y="65"/>
                  <a:pt x="510" y="66"/>
                </a:cubicBezTo>
                <a:cubicBezTo>
                  <a:pt x="506" y="68"/>
                  <a:pt x="506" y="72"/>
                  <a:pt x="506" y="75"/>
                </a:cubicBezTo>
                <a:cubicBezTo>
                  <a:pt x="506" y="84"/>
                  <a:pt x="512" y="86"/>
                  <a:pt x="518" y="86"/>
                </a:cubicBezTo>
                <a:cubicBezTo>
                  <a:pt x="524" y="86"/>
                  <a:pt x="527" y="84"/>
                  <a:pt x="527" y="84"/>
                </a:cubicBezTo>
                <a:lnTo>
                  <a:pt x="527" y="64"/>
                </a:lnTo>
                <a:close/>
                <a:moveTo>
                  <a:pt x="577" y="93"/>
                </a:moveTo>
                <a:cubicBezTo>
                  <a:pt x="569" y="93"/>
                  <a:pt x="563" y="91"/>
                  <a:pt x="561" y="84"/>
                </a:cubicBezTo>
                <a:cubicBezTo>
                  <a:pt x="560" y="81"/>
                  <a:pt x="560" y="75"/>
                  <a:pt x="560" y="71"/>
                </a:cubicBezTo>
                <a:cubicBezTo>
                  <a:pt x="560" y="38"/>
                  <a:pt x="560" y="38"/>
                  <a:pt x="560" y="38"/>
                </a:cubicBezTo>
                <a:cubicBezTo>
                  <a:pt x="551" y="38"/>
                  <a:pt x="551" y="38"/>
                  <a:pt x="551" y="38"/>
                </a:cubicBezTo>
                <a:cubicBezTo>
                  <a:pt x="551" y="34"/>
                  <a:pt x="551" y="34"/>
                  <a:pt x="551" y="34"/>
                </a:cubicBezTo>
                <a:cubicBezTo>
                  <a:pt x="552" y="33"/>
                  <a:pt x="552" y="33"/>
                  <a:pt x="552" y="33"/>
                </a:cubicBezTo>
                <a:cubicBezTo>
                  <a:pt x="559" y="30"/>
                  <a:pt x="563" y="26"/>
                  <a:pt x="564" y="19"/>
                </a:cubicBezTo>
                <a:cubicBezTo>
                  <a:pt x="564" y="18"/>
                  <a:pt x="564" y="18"/>
                  <a:pt x="564" y="18"/>
                </a:cubicBezTo>
                <a:cubicBezTo>
                  <a:pt x="571" y="18"/>
                  <a:pt x="571" y="18"/>
                  <a:pt x="571" y="18"/>
                </a:cubicBezTo>
                <a:cubicBezTo>
                  <a:pt x="571" y="32"/>
                  <a:pt x="571" y="32"/>
                  <a:pt x="571" y="32"/>
                </a:cubicBezTo>
                <a:cubicBezTo>
                  <a:pt x="591" y="32"/>
                  <a:pt x="591" y="32"/>
                  <a:pt x="591" y="32"/>
                </a:cubicBezTo>
                <a:cubicBezTo>
                  <a:pt x="591" y="38"/>
                  <a:pt x="591" y="38"/>
                  <a:pt x="591" y="38"/>
                </a:cubicBezTo>
                <a:cubicBezTo>
                  <a:pt x="571" y="38"/>
                  <a:pt x="571" y="38"/>
                  <a:pt x="571" y="38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80"/>
                  <a:pt x="572" y="86"/>
                  <a:pt x="581" y="86"/>
                </a:cubicBezTo>
                <a:cubicBezTo>
                  <a:pt x="586" y="86"/>
                  <a:pt x="589" y="84"/>
                  <a:pt x="589" y="84"/>
                </a:cubicBezTo>
                <a:cubicBezTo>
                  <a:pt x="591" y="91"/>
                  <a:pt x="591" y="91"/>
                  <a:pt x="591" y="91"/>
                </a:cubicBezTo>
                <a:cubicBezTo>
                  <a:pt x="591" y="91"/>
                  <a:pt x="586" y="93"/>
                  <a:pt x="577" y="93"/>
                </a:cubicBezTo>
                <a:close/>
                <a:moveTo>
                  <a:pt x="609" y="20"/>
                </a:moveTo>
                <a:cubicBezTo>
                  <a:pt x="604" y="20"/>
                  <a:pt x="602" y="18"/>
                  <a:pt x="602" y="14"/>
                </a:cubicBezTo>
                <a:cubicBezTo>
                  <a:pt x="602" y="9"/>
                  <a:pt x="604" y="7"/>
                  <a:pt x="609" y="7"/>
                </a:cubicBezTo>
                <a:cubicBezTo>
                  <a:pt x="613" y="7"/>
                  <a:pt x="616" y="9"/>
                  <a:pt x="616" y="13"/>
                </a:cubicBezTo>
                <a:cubicBezTo>
                  <a:pt x="616" y="18"/>
                  <a:pt x="613" y="20"/>
                  <a:pt x="609" y="20"/>
                </a:cubicBezTo>
                <a:close/>
                <a:moveTo>
                  <a:pt x="603" y="92"/>
                </a:moveTo>
                <a:cubicBezTo>
                  <a:pt x="603" y="32"/>
                  <a:pt x="603" y="32"/>
                  <a:pt x="603" y="32"/>
                </a:cubicBezTo>
                <a:cubicBezTo>
                  <a:pt x="615" y="32"/>
                  <a:pt x="615" y="32"/>
                  <a:pt x="615" y="32"/>
                </a:cubicBezTo>
                <a:cubicBezTo>
                  <a:pt x="615" y="92"/>
                  <a:pt x="615" y="92"/>
                  <a:pt x="615" y="92"/>
                </a:cubicBezTo>
                <a:lnTo>
                  <a:pt x="603" y="92"/>
                </a:lnTo>
                <a:close/>
                <a:moveTo>
                  <a:pt x="642" y="60"/>
                </a:moveTo>
                <a:cubicBezTo>
                  <a:pt x="642" y="60"/>
                  <a:pt x="642" y="62"/>
                  <a:pt x="642" y="62"/>
                </a:cubicBezTo>
                <a:cubicBezTo>
                  <a:pt x="642" y="83"/>
                  <a:pt x="656" y="86"/>
                  <a:pt x="663" y="86"/>
                </a:cubicBezTo>
                <a:cubicBezTo>
                  <a:pt x="672" y="86"/>
                  <a:pt x="676" y="83"/>
                  <a:pt x="676" y="83"/>
                </a:cubicBezTo>
                <a:cubicBezTo>
                  <a:pt x="679" y="90"/>
                  <a:pt x="679" y="90"/>
                  <a:pt x="679" y="90"/>
                </a:cubicBezTo>
                <a:cubicBezTo>
                  <a:pt x="679" y="90"/>
                  <a:pt x="672" y="93"/>
                  <a:pt x="661" y="93"/>
                </a:cubicBezTo>
                <a:cubicBezTo>
                  <a:pt x="648" y="93"/>
                  <a:pt x="630" y="89"/>
                  <a:pt x="630" y="62"/>
                </a:cubicBezTo>
                <a:cubicBezTo>
                  <a:pt x="630" y="51"/>
                  <a:pt x="635" y="30"/>
                  <a:pt x="657" y="30"/>
                </a:cubicBezTo>
                <a:cubicBezTo>
                  <a:pt x="667" y="30"/>
                  <a:pt x="673" y="34"/>
                  <a:pt x="677" y="40"/>
                </a:cubicBezTo>
                <a:cubicBezTo>
                  <a:pt x="680" y="44"/>
                  <a:pt x="681" y="51"/>
                  <a:pt x="681" y="58"/>
                </a:cubicBezTo>
                <a:cubicBezTo>
                  <a:pt x="681" y="59"/>
                  <a:pt x="681" y="59"/>
                  <a:pt x="681" y="59"/>
                </a:cubicBezTo>
                <a:cubicBezTo>
                  <a:pt x="681" y="60"/>
                  <a:pt x="681" y="60"/>
                  <a:pt x="681" y="60"/>
                </a:cubicBezTo>
                <a:lnTo>
                  <a:pt x="642" y="60"/>
                </a:lnTo>
                <a:close/>
                <a:moveTo>
                  <a:pt x="669" y="52"/>
                </a:moveTo>
                <a:cubicBezTo>
                  <a:pt x="669" y="42"/>
                  <a:pt x="665" y="37"/>
                  <a:pt x="656" y="37"/>
                </a:cubicBezTo>
                <a:cubicBezTo>
                  <a:pt x="650" y="37"/>
                  <a:pt x="646" y="40"/>
                  <a:pt x="644" y="46"/>
                </a:cubicBezTo>
                <a:cubicBezTo>
                  <a:pt x="642" y="50"/>
                  <a:pt x="642" y="53"/>
                  <a:pt x="642" y="54"/>
                </a:cubicBezTo>
                <a:cubicBezTo>
                  <a:pt x="669" y="54"/>
                  <a:pt x="669" y="54"/>
                  <a:pt x="669" y="54"/>
                </a:cubicBezTo>
                <a:lnTo>
                  <a:pt x="669" y="52"/>
                </a:lnTo>
                <a:close/>
                <a:moveTo>
                  <a:pt x="734" y="92"/>
                </a:moveTo>
                <a:cubicBezTo>
                  <a:pt x="734" y="60"/>
                  <a:pt x="734" y="60"/>
                  <a:pt x="734" y="60"/>
                </a:cubicBezTo>
                <a:cubicBezTo>
                  <a:pt x="734" y="56"/>
                  <a:pt x="734" y="52"/>
                  <a:pt x="734" y="49"/>
                </a:cubicBezTo>
                <a:cubicBezTo>
                  <a:pt x="732" y="41"/>
                  <a:pt x="727" y="38"/>
                  <a:pt x="719" y="38"/>
                </a:cubicBezTo>
                <a:cubicBezTo>
                  <a:pt x="713" y="38"/>
                  <a:pt x="708" y="41"/>
                  <a:pt x="708" y="41"/>
                </a:cubicBezTo>
                <a:cubicBezTo>
                  <a:pt x="708" y="92"/>
                  <a:pt x="708" y="92"/>
                  <a:pt x="708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32"/>
                  <a:pt x="696" y="32"/>
                  <a:pt x="696" y="32"/>
                </a:cubicBezTo>
                <a:cubicBezTo>
                  <a:pt x="707" y="32"/>
                  <a:pt x="707" y="32"/>
                  <a:pt x="707" y="32"/>
                </a:cubicBezTo>
                <a:cubicBezTo>
                  <a:pt x="707" y="38"/>
                  <a:pt x="707" y="38"/>
                  <a:pt x="707" y="38"/>
                </a:cubicBezTo>
                <a:cubicBezTo>
                  <a:pt x="707" y="38"/>
                  <a:pt x="713" y="30"/>
                  <a:pt x="726" y="30"/>
                </a:cubicBezTo>
                <a:cubicBezTo>
                  <a:pt x="738" y="30"/>
                  <a:pt x="743" y="38"/>
                  <a:pt x="745" y="44"/>
                </a:cubicBezTo>
                <a:cubicBezTo>
                  <a:pt x="746" y="48"/>
                  <a:pt x="746" y="53"/>
                  <a:pt x="746" y="56"/>
                </a:cubicBezTo>
                <a:cubicBezTo>
                  <a:pt x="746" y="92"/>
                  <a:pt x="746" y="92"/>
                  <a:pt x="746" y="92"/>
                </a:cubicBezTo>
                <a:lnTo>
                  <a:pt x="734" y="92"/>
                </a:lnTo>
                <a:close/>
                <a:moveTo>
                  <a:pt x="783" y="93"/>
                </a:moveTo>
                <a:cubicBezTo>
                  <a:pt x="774" y="93"/>
                  <a:pt x="769" y="91"/>
                  <a:pt x="766" y="84"/>
                </a:cubicBezTo>
                <a:cubicBezTo>
                  <a:pt x="765" y="81"/>
                  <a:pt x="765" y="75"/>
                  <a:pt x="765" y="71"/>
                </a:cubicBezTo>
                <a:cubicBezTo>
                  <a:pt x="765" y="38"/>
                  <a:pt x="765" y="38"/>
                  <a:pt x="765" y="38"/>
                </a:cubicBezTo>
                <a:cubicBezTo>
                  <a:pt x="757" y="38"/>
                  <a:pt x="757" y="38"/>
                  <a:pt x="757" y="38"/>
                </a:cubicBezTo>
                <a:cubicBezTo>
                  <a:pt x="757" y="34"/>
                  <a:pt x="757" y="34"/>
                  <a:pt x="757" y="34"/>
                </a:cubicBezTo>
                <a:cubicBezTo>
                  <a:pt x="758" y="33"/>
                  <a:pt x="758" y="33"/>
                  <a:pt x="758" y="33"/>
                </a:cubicBezTo>
                <a:cubicBezTo>
                  <a:pt x="765" y="30"/>
                  <a:pt x="769" y="26"/>
                  <a:pt x="770" y="19"/>
                </a:cubicBezTo>
                <a:cubicBezTo>
                  <a:pt x="770" y="18"/>
                  <a:pt x="770" y="18"/>
                  <a:pt x="770" y="18"/>
                </a:cubicBezTo>
                <a:cubicBezTo>
                  <a:pt x="777" y="18"/>
                  <a:pt x="777" y="18"/>
                  <a:pt x="777" y="18"/>
                </a:cubicBezTo>
                <a:cubicBezTo>
                  <a:pt x="777" y="32"/>
                  <a:pt x="777" y="32"/>
                  <a:pt x="777" y="32"/>
                </a:cubicBezTo>
                <a:cubicBezTo>
                  <a:pt x="796" y="32"/>
                  <a:pt x="796" y="32"/>
                  <a:pt x="796" y="32"/>
                </a:cubicBezTo>
                <a:cubicBezTo>
                  <a:pt x="796" y="38"/>
                  <a:pt x="796" y="38"/>
                  <a:pt x="796" y="38"/>
                </a:cubicBezTo>
                <a:cubicBezTo>
                  <a:pt x="777" y="38"/>
                  <a:pt x="777" y="38"/>
                  <a:pt x="777" y="38"/>
                </a:cubicBezTo>
                <a:cubicBezTo>
                  <a:pt x="777" y="74"/>
                  <a:pt x="777" y="74"/>
                  <a:pt x="777" y="74"/>
                </a:cubicBezTo>
                <a:cubicBezTo>
                  <a:pt x="777" y="80"/>
                  <a:pt x="778" y="86"/>
                  <a:pt x="787" y="86"/>
                </a:cubicBezTo>
                <a:cubicBezTo>
                  <a:pt x="791" y="86"/>
                  <a:pt x="795" y="84"/>
                  <a:pt x="795" y="84"/>
                </a:cubicBezTo>
                <a:cubicBezTo>
                  <a:pt x="797" y="91"/>
                  <a:pt x="797" y="91"/>
                  <a:pt x="797" y="91"/>
                </a:cubicBezTo>
                <a:cubicBezTo>
                  <a:pt x="796" y="91"/>
                  <a:pt x="792" y="93"/>
                  <a:pt x="783" y="93"/>
                </a:cubicBezTo>
                <a:close/>
                <a:moveTo>
                  <a:pt x="824" y="93"/>
                </a:moveTo>
                <a:cubicBezTo>
                  <a:pt x="812" y="93"/>
                  <a:pt x="806" y="90"/>
                  <a:pt x="806" y="90"/>
                </a:cubicBezTo>
                <a:cubicBezTo>
                  <a:pt x="808" y="83"/>
                  <a:pt x="808" y="83"/>
                  <a:pt x="808" y="83"/>
                </a:cubicBezTo>
                <a:cubicBezTo>
                  <a:pt x="808" y="83"/>
                  <a:pt x="813" y="86"/>
                  <a:pt x="823" y="86"/>
                </a:cubicBezTo>
                <a:cubicBezTo>
                  <a:pt x="831" y="86"/>
                  <a:pt x="836" y="83"/>
                  <a:pt x="836" y="77"/>
                </a:cubicBezTo>
                <a:cubicBezTo>
                  <a:pt x="836" y="72"/>
                  <a:pt x="833" y="71"/>
                  <a:pt x="829" y="69"/>
                </a:cubicBezTo>
                <a:cubicBezTo>
                  <a:pt x="819" y="63"/>
                  <a:pt x="819" y="63"/>
                  <a:pt x="819" y="63"/>
                </a:cubicBezTo>
                <a:cubicBezTo>
                  <a:pt x="812" y="59"/>
                  <a:pt x="808" y="55"/>
                  <a:pt x="808" y="47"/>
                </a:cubicBezTo>
                <a:cubicBezTo>
                  <a:pt x="808" y="35"/>
                  <a:pt x="817" y="30"/>
                  <a:pt x="828" y="30"/>
                </a:cubicBezTo>
                <a:cubicBezTo>
                  <a:pt x="839" y="30"/>
                  <a:pt x="845" y="34"/>
                  <a:pt x="845" y="34"/>
                </a:cubicBezTo>
                <a:cubicBezTo>
                  <a:pt x="842" y="41"/>
                  <a:pt x="842" y="41"/>
                  <a:pt x="842" y="41"/>
                </a:cubicBezTo>
                <a:cubicBezTo>
                  <a:pt x="842" y="41"/>
                  <a:pt x="837" y="37"/>
                  <a:pt x="829" y="37"/>
                </a:cubicBezTo>
                <a:cubicBezTo>
                  <a:pt x="825" y="37"/>
                  <a:pt x="818" y="39"/>
                  <a:pt x="818" y="45"/>
                </a:cubicBezTo>
                <a:cubicBezTo>
                  <a:pt x="818" y="50"/>
                  <a:pt x="821" y="51"/>
                  <a:pt x="826" y="54"/>
                </a:cubicBezTo>
                <a:cubicBezTo>
                  <a:pt x="836" y="59"/>
                  <a:pt x="836" y="59"/>
                  <a:pt x="836" y="59"/>
                </a:cubicBezTo>
                <a:cubicBezTo>
                  <a:pt x="843" y="63"/>
                  <a:pt x="846" y="68"/>
                  <a:pt x="846" y="75"/>
                </a:cubicBezTo>
                <a:cubicBezTo>
                  <a:pt x="846" y="90"/>
                  <a:pt x="833" y="93"/>
                  <a:pt x="824" y="93"/>
                </a:cubicBezTo>
                <a:close/>
                <a:moveTo>
                  <a:pt x="895" y="20"/>
                </a:moveTo>
                <a:cubicBezTo>
                  <a:pt x="890" y="20"/>
                  <a:pt x="888" y="18"/>
                  <a:pt x="888" y="14"/>
                </a:cubicBezTo>
                <a:cubicBezTo>
                  <a:pt x="888" y="9"/>
                  <a:pt x="890" y="7"/>
                  <a:pt x="895" y="7"/>
                </a:cubicBezTo>
                <a:cubicBezTo>
                  <a:pt x="899" y="7"/>
                  <a:pt x="902" y="9"/>
                  <a:pt x="902" y="13"/>
                </a:cubicBezTo>
                <a:cubicBezTo>
                  <a:pt x="902" y="18"/>
                  <a:pt x="899" y="20"/>
                  <a:pt x="895" y="20"/>
                </a:cubicBezTo>
                <a:close/>
                <a:moveTo>
                  <a:pt x="889" y="92"/>
                </a:moveTo>
                <a:cubicBezTo>
                  <a:pt x="889" y="32"/>
                  <a:pt x="889" y="32"/>
                  <a:pt x="889" y="32"/>
                </a:cubicBezTo>
                <a:cubicBezTo>
                  <a:pt x="901" y="32"/>
                  <a:pt x="901" y="32"/>
                  <a:pt x="901" y="32"/>
                </a:cubicBezTo>
                <a:cubicBezTo>
                  <a:pt x="901" y="92"/>
                  <a:pt x="901" y="92"/>
                  <a:pt x="901" y="92"/>
                </a:cubicBezTo>
                <a:lnTo>
                  <a:pt x="889" y="92"/>
                </a:lnTo>
                <a:close/>
                <a:moveTo>
                  <a:pt x="932" y="93"/>
                </a:moveTo>
                <a:cubicBezTo>
                  <a:pt x="920" y="93"/>
                  <a:pt x="914" y="90"/>
                  <a:pt x="914" y="90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916" y="83"/>
                  <a:pt x="921" y="86"/>
                  <a:pt x="931" y="86"/>
                </a:cubicBezTo>
                <a:cubicBezTo>
                  <a:pt x="939" y="86"/>
                  <a:pt x="944" y="83"/>
                  <a:pt x="944" y="77"/>
                </a:cubicBezTo>
                <a:cubicBezTo>
                  <a:pt x="944" y="72"/>
                  <a:pt x="941" y="71"/>
                  <a:pt x="937" y="69"/>
                </a:cubicBezTo>
                <a:cubicBezTo>
                  <a:pt x="927" y="63"/>
                  <a:pt x="927" y="63"/>
                  <a:pt x="927" y="63"/>
                </a:cubicBezTo>
                <a:cubicBezTo>
                  <a:pt x="920" y="59"/>
                  <a:pt x="916" y="55"/>
                  <a:pt x="916" y="47"/>
                </a:cubicBezTo>
                <a:cubicBezTo>
                  <a:pt x="916" y="35"/>
                  <a:pt x="925" y="30"/>
                  <a:pt x="936" y="30"/>
                </a:cubicBezTo>
                <a:cubicBezTo>
                  <a:pt x="947" y="30"/>
                  <a:pt x="953" y="34"/>
                  <a:pt x="953" y="34"/>
                </a:cubicBezTo>
                <a:cubicBezTo>
                  <a:pt x="950" y="41"/>
                  <a:pt x="950" y="41"/>
                  <a:pt x="950" y="41"/>
                </a:cubicBezTo>
                <a:cubicBezTo>
                  <a:pt x="950" y="41"/>
                  <a:pt x="945" y="37"/>
                  <a:pt x="937" y="37"/>
                </a:cubicBezTo>
                <a:cubicBezTo>
                  <a:pt x="932" y="37"/>
                  <a:pt x="926" y="39"/>
                  <a:pt x="926" y="45"/>
                </a:cubicBezTo>
                <a:cubicBezTo>
                  <a:pt x="926" y="50"/>
                  <a:pt x="929" y="51"/>
                  <a:pt x="934" y="54"/>
                </a:cubicBezTo>
                <a:cubicBezTo>
                  <a:pt x="944" y="59"/>
                  <a:pt x="944" y="59"/>
                  <a:pt x="944" y="59"/>
                </a:cubicBezTo>
                <a:cubicBezTo>
                  <a:pt x="950" y="63"/>
                  <a:pt x="954" y="68"/>
                  <a:pt x="954" y="75"/>
                </a:cubicBezTo>
                <a:cubicBezTo>
                  <a:pt x="954" y="90"/>
                  <a:pt x="941" y="93"/>
                  <a:pt x="932" y="93"/>
                </a:cubicBezTo>
                <a:close/>
                <a:moveTo>
                  <a:pt x="1032" y="94"/>
                </a:moveTo>
                <a:cubicBezTo>
                  <a:pt x="1007" y="94"/>
                  <a:pt x="993" y="79"/>
                  <a:pt x="993" y="52"/>
                </a:cubicBezTo>
                <a:cubicBezTo>
                  <a:pt x="993" y="23"/>
                  <a:pt x="1007" y="6"/>
                  <a:pt x="1031" y="6"/>
                </a:cubicBezTo>
                <a:cubicBezTo>
                  <a:pt x="1055" y="6"/>
                  <a:pt x="1070" y="22"/>
                  <a:pt x="1070" y="48"/>
                </a:cubicBezTo>
                <a:cubicBezTo>
                  <a:pt x="1070" y="77"/>
                  <a:pt x="1055" y="94"/>
                  <a:pt x="1032" y="94"/>
                </a:cubicBezTo>
                <a:close/>
                <a:moveTo>
                  <a:pt x="1031" y="14"/>
                </a:moveTo>
                <a:cubicBezTo>
                  <a:pt x="1015" y="14"/>
                  <a:pt x="1005" y="27"/>
                  <a:pt x="1005" y="50"/>
                </a:cubicBezTo>
                <a:cubicBezTo>
                  <a:pt x="1005" y="74"/>
                  <a:pt x="1014" y="86"/>
                  <a:pt x="1032" y="86"/>
                </a:cubicBezTo>
                <a:cubicBezTo>
                  <a:pt x="1048" y="86"/>
                  <a:pt x="1058" y="74"/>
                  <a:pt x="1058" y="50"/>
                </a:cubicBezTo>
                <a:cubicBezTo>
                  <a:pt x="1058" y="27"/>
                  <a:pt x="1049" y="14"/>
                  <a:pt x="1031" y="14"/>
                </a:cubicBezTo>
                <a:close/>
                <a:moveTo>
                  <a:pt x="1124" y="92"/>
                </a:moveTo>
                <a:cubicBezTo>
                  <a:pt x="1124" y="86"/>
                  <a:pt x="1124" y="86"/>
                  <a:pt x="1124" y="86"/>
                </a:cubicBezTo>
                <a:cubicBezTo>
                  <a:pt x="1124" y="86"/>
                  <a:pt x="1118" y="94"/>
                  <a:pt x="1106" y="94"/>
                </a:cubicBezTo>
                <a:cubicBezTo>
                  <a:pt x="1101" y="94"/>
                  <a:pt x="1090" y="93"/>
                  <a:pt x="1087" y="80"/>
                </a:cubicBezTo>
                <a:cubicBezTo>
                  <a:pt x="1085" y="76"/>
                  <a:pt x="1086" y="69"/>
                  <a:pt x="1086" y="67"/>
                </a:cubicBezTo>
                <a:cubicBezTo>
                  <a:pt x="1086" y="32"/>
                  <a:pt x="1086" y="32"/>
                  <a:pt x="1086" y="32"/>
                </a:cubicBezTo>
                <a:cubicBezTo>
                  <a:pt x="1097" y="32"/>
                  <a:pt x="1097" y="32"/>
                  <a:pt x="1097" y="32"/>
                </a:cubicBezTo>
                <a:cubicBezTo>
                  <a:pt x="1097" y="64"/>
                  <a:pt x="1097" y="64"/>
                  <a:pt x="1097" y="64"/>
                </a:cubicBezTo>
                <a:cubicBezTo>
                  <a:pt x="1097" y="70"/>
                  <a:pt x="1097" y="72"/>
                  <a:pt x="1098" y="75"/>
                </a:cubicBezTo>
                <a:cubicBezTo>
                  <a:pt x="1099" y="82"/>
                  <a:pt x="1104" y="86"/>
                  <a:pt x="1112" y="86"/>
                </a:cubicBezTo>
                <a:cubicBezTo>
                  <a:pt x="1119" y="86"/>
                  <a:pt x="1124" y="83"/>
                  <a:pt x="1124" y="83"/>
                </a:cubicBezTo>
                <a:cubicBezTo>
                  <a:pt x="1124" y="32"/>
                  <a:pt x="1124" y="32"/>
                  <a:pt x="1124" y="32"/>
                </a:cubicBezTo>
                <a:cubicBezTo>
                  <a:pt x="1135" y="32"/>
                  <a:pt x="1135" y="32"/>
                  <a:pt x="1135" y="32"/>
                </a:cubicBezTo>
                <a:cubicBezTo>
                  <a:pt x="1135" y="92"/>
                  <a:pt x="1135" y="92"/>
                  <a:pt x="1135" y="92"/>
                </a:cubicBezTo>
                <a:lnTo>
                  <a:pt x="1124" y="92"/>
                </a:lnTo>
                <a:close/>
                <a:moveTo>
                  <a:pt x="1185" y="42"/>
                </a:moveTo>
                <a:cubicBezTo>
                  <a:pt x="1183" y="41"/>
                  <a:pt x="1181" y="39"/>
                  <a:pt x="1176" y="39"/>
                </a:cubicBezTo>
                <a:cubicBezTo>
                  <a:pt x="1170" y="39"/>
                  <a:pt x="1166" y="42"/>
                  <a:pt x="1166" y="42"/>
                </a:cubicBezTo>
                <a:cubicBezTo>
                  <a:pt x="1166" y="92"/>
                  <a:pt x="1166" y="92"/>
                  <a:pt x="1166" y="92"/>
                </a:cubicBezTo>
                <a:cubicBezTo>
                  <a:pt x="1154" y="92"/>
                  <a:pt x="1154" y="92"/>
                  <a:pt x="1154" y="92"/>
                </a:cubicBezTo>
                <a:cubicBezTo>
                  <a:pt x="1154" y="32"/>
                  <a:pt x="1154" y="32"/>
                  <a:pt x="1154" y="32"/>
                </a:cubicBezTo>
                <a:cubicBezTo>
                  <a:pt x="1166" y="32"/>
                  <a:pt x="1166" y="32"/>
                  <a:pt x="1166" y="32"/>
                </a:cubicBezTo>
                <a:cubicBezTo>
                  <a:pt x="1166" y="39"/>
                  <a:pt x="1166" y="39"/>
                  <a:pt x="1166" y="39"/>
                </a:cubicBezTo>
                <a:cubicBezTo>
                  <a:pt x="1166" y="39"/>
                  <a:pt x="1171" y="30"/>
                  <a:pt x="1180" y="30"/>
                </a:cubicBezTo>
                <a:cubicBezTo>
                  <a:pt x="1185" y="30"/>
                  <a:pt x="1187" y="32"/>
                  <a:pt x="1189" y="32"/>
                </a:cubicBezTo>
                <a:lnTo>
                  <a:pt x="1185" y="42"/>
                </a:lnTo>
                <a:close/>
                <a:moveTo>
                  <a:pt x="1227" y="92"/>
                </a:moveTo>
                <a:cubicBezTo>
                  <a:pt x="1227" y="8"/>
                  <a:pt x="1227" y="8"/>
                  <a:pt x="1227" y="8"/>
                </a:cubicBezTo>
                <a:cubicBezTo>
                  <a:pt x="1239" y="8"/>
                  <a:pt x="1239" y="8"/>
                  <a:pt x="1239" y="8"/>
                </a:cubicBezTo>
                <a:cubicBezTo>
                  <a:pt x="1239" y="85"/>
                  <a:pt x="1239" y="85"/>
                  <a:pt x="1239" y="85"/>
                </a:cubicBezTo>
                <a:cubicBezTo>
                  <a:pt x="1269" y="85"/>
                  <a:pt x="1269" y="85"/>
                  <a:pt x="1269" y="85"/>
                </a:cubicBezTo>
                <a:cubicBezTo>
                  <a:pt x="1269" y="92"/>
                  <a:pt x="1269" y="92"/>
                  <a:pt x="1269" y="92"/>
                </a:cubicBezTo>
                <a:lnTo>
                  <a:pt x="1227" y="92"/>
                </a:lnTo>
                <a:close/>
                <a:moveTo>
                  <a:pt x="1287" y="20"/>
                </a:moveTo>
                <a:cubicBezTo>
                  <a:pt x="1283" y="20"/>
                  <a:pt x="1280" y="18"/>
                  <a:pt x="1280" y="14"/>
                </a:cubicBezTo>
                <a:cubicBezTo>
                  <a:pt x="1280" y="9"/>
                  <a:pt x="1283" y="7"/>
                  <a:pt x="1287" y="7"/>
                </a:cubicBezTo>
                <a:cubicBezTo>
                  <a:pt x="1291" y="7"/>
                  <a:pt x="1294" y="9"/>
                  <a:pt x="1294" y="13"/>
                </a:cubicBezTo>
                <a:cubicBezTo>
                  <a:pt x="1294" y="18"/>
                  <a:pt x="1291" y="20"/>
                  <a:pt x="1287" y="20"/>
                </a:cubicBezTo>
                <a:close/>
                <a:moveTo>
                  <a:pt x="1281" y="92"/>
                </a:moveTo>
                <a:cubicBezTo>
                  <a:pt x="1281" y="32"/>
                  <a:pt x="1281" y="32"/>
                  <a:pt x="1281" y="32"/>
                </a:cubicBezTo>
                <a:cubicBezTo>
                  <a:pt x="1293" y="32"/>
                  <a:pt x="1293" y="32"/>
                  <a:pt x="1293" y="32"/>
                </a:cubicBezTo>
                <a:cubicBezTo>
                  <a:pt x="1293" y="92"/>
                  <a:pt x="1293" y="92"/>
                  <a:pt x="1293" y="92"/>
                </a:cubicBezTo>
                <a:lnTo>
                  <a:pt x="1281" y="92"/>
                </a:lnTo>
                <a:close/>
                <a:moveTo>
                  <a:pt x="1343" y="8"/>
                </a:moveTo>
                <a:cubicBezTo>
                  <a:pt x="1343" y="8"/>
                  <a:pt x="1340" y="6"/>
                  <a:pt x="1336" y="6"/>
                </a:cubicBezTo>
                <a:cubicBezTo>
                  <a:pt x="1331" y="6"/>
                  <a:pt x="1328" y="8"/>
                  <a:pt x="1327" y="11"/>
                </a:cubicBezTo>
                <a:cubicBezTo>
                  <a:pt x="1325" y="13"/>
                  <a:pt x="1325" y="17"/>
                  <a:pt x="1325" y="23"/>
                </a:cubicBezTo>
                <a:cubicBezTo>
                  <a:pt x="1325" y="32"/>
                  <a:pt x="1325" y="32"/>
                  <a:pt x="1325" y="32"/>
                </a:cubicBezTo>
                <a:cubicBezTo>
                  <a:pt x="1339" y="32"/>
                  <a:pt x="1339" y="32"/>
                  <a:pt x="1339" y="32"/>
                </a:cubicBezTo>
                <a:cubicBezTo>
                  <a:pt x="1339" y="38"/>
                  <a:pt x="1339" y="38"/>
                  <a:pt x="1339" y="38"/>
                </a:cubicBezTo>
                <a:cubicBezTo>
                  <a:pt x="1325" y="38"/>
                  <a:pt x="1325" y="38"/>
                  <a:pt x="1325" y="38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14" y="92"/>
                  <a:pt x="1314" y="92"/>
                  <a:pt x="1314" y="92"/>
                </a:cubicBezTo>
                <a:cubicBezTo>
                  <a:pt x="1314" y="38"/>
                  <a:pt x="1314" y="38"/>
                  <a:pt x="1314" y="38"/>
                </a:cubicBezTo>
                <a:cubicBezTo>
                  <a:pt x="1305" y="38"/>
                  <a:pt x="1305" y="38"/>
                  <a:pt x="1305" y="38"/>
                </a:cubicBezTo>
                <a:cubicBezTo>
                  <a:pt x="1305" y="32"/>
                  <a:pt x="1305" y="32"/>
                  <a:pt x="1305" y="32"/>
                </a:cubicBezTo>
                <a:cubicBezTo>
                  <a:pt x="1314" y="32"/>
                  <a:pt x="1314" y="32"/>
                  <a:pt x="1314" y="32"/>
                </a:cubicBezTo>
                <a:cubicBezTo>
                  <a:pt x="1314" y="28"/>
                  <a:pt x="1314" y="28"/>
                  <a:pt x="1314" y="28"/>
                </a:cubicBezTo>
                <a:cubicBezTo>
                  <a:pt x="1314" y="24"/>
                  <a:pt x="1314" y="17"/>
                  <a:pt x="1315" y="13"/>
                </a:cubicBezTo>
                <a:cubicBezTo>
                  <a:pt x="1318" y="5"/>
                  <a:pt x="1324" y="0"/>
                  <a:pt x="1334" y="0"/>
                </a:cubicBezTo>
                <a:cubicBezTo>
                  <a:pt x="1341" y="0"/>
                  <a:pt x="1345" y="2"/>
                  <a:pt x="1345" y="2"/>
                </a:cubicBezTo>
                <a:lnTo>
                  <a:pt x="1343" y="8"/>
                </a:lnTo>
                <a:close/>
                <a:moveTo>
                  <a:pt x="1356" y="60"/>
                </a:moveTo>
                <a:cubicBezTo>
                  <a:pt x="1356" y="60"/>
                  <a:pt x="1356" y="62"/>
                  <a:pt x="1356" y="62"/>
                </a:cubicBezTo>
                <a:cubicBezTo>
                  <a:pt x="1356" y="83"/>
                  <a:pt x="1370" y="86"/>
                  <a:pt x="1377" y="86"/>
                </a:cubicBezTo>
                <a:cubicBezTo>
                  <a:pt x="1386" y="86"/>
                  <a:pt x="1390" y="83"/>
                  <a:pt x="1390" y="83"/>
                </a:cubicBezTo>
                <a:cubicBezTo>
                  <a:pt x="1393" y="90"/>
                  <a:pt x="1393" y="90"/>
                  <a:pt x="1393" y="90"/>
                </a:cubicBezTo>
                <a:cubicBezTo>
                  <a:pt x="1393" y="90"/>
                  <a:pt x="1387" y="93"/>
                  <a:pt x="1375" y="93"/>
                </a:cubicBezTo>
                <a:cubicBezTo>
                  <a:pt x="1362" y="93"/>
                  <a:pt x="1345" y="89"/>
                  <a:pt x="1345" y="62"/>
                </a:cubicBezTo>
                <a:cubicBezTo>
                  <a:pt x="1345" y="51"/>
                  <a:pt x="1349" y="30"/>
                  <a:pt x="1372" y="30"/>
                </a:cubicBezTo>
                <a:cubicBezTo>
                  <a:pt x="1382" y="30"/>
                  <a:pt x="1388" y="34"/>
                  <a:pt x="1391" y="40"/>
                </a:cubicBezTo>
                <a:cubicBezTo>
                  <a:pt x="1394" y="44"/>
                  <a:pt x="1395" y="51"/>
                  <a:pt x="1395" y="5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5" y="60"/>
                  <a:pt x="1395" y="60"/>
                  <a:pt x="1395" y="60"/>
                </a:cubicBezTo>
                <a:lnTo>
                  <a:pt x="1356" y="60"/>
                </a:lnTo>
                <a:close/>
                <a:moveTo>
                  <a:pt x="1383" y="52"/>
                </a:moveTo>
                <a:cubicBezTo>
                  <a:pt x="1383" y="42"/>
                  <a:pt x="1379" y="37"/>
                  <a:pt x="1371" y="37"/>
                </a:cubicBezTo>
                <a:cubicBezTo>
                  <a:pt x="1364" y="37"/>
                  <a:pt x="1360" y="40"/>
                  <a:pt x="1358" y="46"/>
                </a:cubicBezTo>
                <a:cubicBezTo>
                  <a:pt x="1357" y="50"/>
                  <a:pt x="1357" y="53"/>
                  <a:pt x="1357" y="54"/>
                </a:cubicBezTo>
                <a:cubicBezTo>
                  <a:pt x="1383" y="54"/>
                  <a:pt x="1383" y="54"/>
                  <a:pt x="1383" y="54"/>
                </a:cubicBezTo>
                <a:lnTo>
                  <a:pt x="1383" y="52"/>
                </a:lnTo>
                <a:close/>
                <a:moveTo>
                  <a:pt x="1420" y="23"/>
                </a:moveTo>
                <a:cubicBezTo>
                  <a:pt x="1417" y="30"/>
                  <a:pt x="1410" y="34"/>
                  <a:pt x="1410" y="34"/>
                </a:cubicBezTo>
                <a:cubicBezTo>
                  <a:pt x="1406" y="31"/>
                  <a:pt x="1406" y="31"/>
                  <a:pt x="1406" y="31"/>
                </a:cubicBezTo>
                <a:cubicBezTo>
                  <a:pt x="1406" y="31"/>
                  <a:pt x="1411" y="25"/>
                  <a:pt x="1411" y="14"/>
                </a:cubicBezTo>
                <a:cubicBezTo>
                  <a:pt x="1411" y="7"/>
                  <a:pt x="1410" y="4"/>
                  <a:pt x="1410" y="4"/>
                </a:cubicBezTo>
                <a:cubicBezTo>
                  <a:pt x="1423" y="4"/>
                  <a:pt x="1423" y="4"/>
                  <a:pt x="1423" y="4"/>
                </a:cubicBezTo>
                <a:cubicBezTo>
                  <a:pt x="1423" y="5"/>
                  <a:pt x="1423" y="5"/>
                  <a:pt x="1423" y="5"/>
                </a:cubicBezTo>
                <a:cubicBezTo>
                  <a:pt x="1423" y="15"/>
                  <a:pt x="1422" y="19"/>
                  <a:pt x="1420" y="23"/>
                </a:cubicBezTo>
                <a:close/>
                <a:moveTo>
                  <a:pt x="1444" y="93"/>
                </a:moveTo>
                <a:cubicBezTo>
                  <a:pt x="1431" y="93"/>
                  <a:pt x="1425" y="90"/>
                  <a:pt x="1425" y="90"/>
                </a:cubicBezTo>
                <a:cubicBezTo>
                  <a:pt x="1428" y="83"/>
                  <a:pt x="1428" y="83"/>
                  <a:pt x="1428" y="83"/>
                </a:cubicBezTo>
                <a:cubicBezTo>
                  <a:pt x="1428" y="83"/>
                  <a:pt x="1433" y="86"/>
                  <a:pt x="1443" y="86"/>
                </a:cubicBezTo>
                <a:cubicBezTo>
                  <a:pt x="1451" y="86"/>
                  <a:pt x="1455" y="83"/>
                  <a:pt x="1455" y="77"/>
                </a:cubicBezTo>
                <a:cubicBezTo>
                  <a:pt x="1455" y="72"/>
                  <a:pt x="1453" y="71"/>
                  <a:pt x="1449" y="69"/>
                </a:cubicBezTo>
                <a:cubicBezTo>
                  <a:pt x="1439" y="63"/>
                  <a:pt x="1439" y="63"/>
                  <a:pt x="1439" y="63"/>
                </a:cubicBezTo>
                <a:cubicBezTo>
                  <a:pt x="1432" y="59"/>
                  <a:pt x="1428" y="55"/>
                  <a:pt x="1428" y="47"/>
                </a:cubicBezTo>
                <a:cubicBezTo>
                  <a:pt x="1428" y="35"/>
                  <a:pt x="1436" y="30"/>
                  <a:pt x="1448" y="30"/>
                </a:cubicBezTo>
                <a:cubicBezTo>
                  <a:pt x="1459" y="30"/>
                  <a:pt x="1464" y="34"/>
                  <a:pt x="1464" y="34"/>
                </a:cubicBezTo>
                <a:cubicBezTo>
                  <a:pt x="1462" y="41"/>
                  <a:pt x="1462" y="41"/>
                  <a:pt x="1462" y="41"/>
                </a:cubicBezTo>
                <a:cubicBezTo>
                  <a:pt x="1462" y="41"/>
                  <a:pt x="1457" y="37"/>
                  <a:pt x="1449" y="37"/>
                </a:cubicBezTo>
                <a:cubicBezTo>
                  <a:pt x="1444" y="37"/>
                  <a:pt x="1438" y="39"/>
                  <a:pt x="1438" y="45"/>
                </a:cubicBezTo>
                <a:cubicBezTo>
                  <a:pt x="1438" y="50"/>
                  <a:pt x="1440" y="51"/>
                  <a:pt x="1446" y="54"/>
                </a:cubicBezTo>
                <a:cubicBezTo>
                  <a:pt x="1455" y="59"/>
                  <a:pt x="1455" y="59"/>
                  <a:pt x="1455" y="59"/>
                </a:cubicBezTo>
                <a:cubicBezTo>
                  <a:pt x="1462" y="63"/>
                  <a:pt x="1466" y="68"/>
                  <a:pt x="1466" y="75"/>
                </a:cubicBezTo>
                <a:cubicBezTo>
                  <a:pt x="1466" y="90"/>
                  <a:pt x="1452" y="93"/>
                  <a:pt x="1444" y="93"/>
                </a:cubicBezTo>
                <a:close/>
                <a:moveTo>
                  <a:pt x="1587" y="93"/>
                </a:moveTo>
                <a:cubicBezTo>
                  <a:pt x="1575" y="93"/>
                  <a:pt x="1575" y="93"/>
                  <a:pt x="1575" y="93"/>
                </a:cubicBezTo>
                <a:cubicBezTo>
                  <a:pt x="1557" y="31"/>
                  <a:pt x="1557" y="31"/>
                  <a:pt x="1557" y="31"/>
                </a:cubicBezTo>
                <a:cubicBezTo>
                  <a:pt x="1556" y="25"/>
                  <a:pt x="1556" y="23"/>
                  <a:pt x="1556" y="23"/>
                </a:cubicBezTo>
                <a:cubicBezTo>
                  <a:pt x="1556" y="23"/>
                  <a:pt x="1556" y="25"/>
                  <a:pt x="1554" y="31"/>
                </a:cubicBezTo>
                <a:cubicBezTo>
                  <a:pt x="1536" y="93"/>
                  <a:pt x="1536" y="93"/>
                  <a:pt x="1536" y="93"/>
                </a:cubicBezTo>
                <a:cubicBezTo>
                  <a:pt x="1524" y="93"/>
                  <a:pt x="1524" y="93"/>
                  <a:pt x="1524" y="93"/>
                </a:cubicBezTo>
                <a:cubicBezTo>
                  <a:pt x="1500" y="8"/>
                  <a:pt x="1500" y="8"/>
                  <a:pt x="1500" y="8"/>
                </a:cubicBezTo>
                <a:cubicBezTo>
                  <a:pt x="1512" y="8"/>
                  <a:pt x="1512" y="8"/>
                  <a:pt x="1512" y="8"/>
                </a:cubicBezTo>
                <a:cubicBezTo>
                  <a:pt x="1530" y="72"/>
                  <a:pt x="1530" y="72"/>
                  <a:pt x="1530" y="72"/>
                </a:cubicBezTo>
                <a:cubicBezTo>
                  <a:pt x="1532" y="78"/>
                  <a:pt x="1532" y="81"/>
                  <a:pt x="1532" y="81"/>
                </a:cubicBezTo>
                <a:cubicBezTo>
                  <a:pt x="1532" y="81"/>
                  <a:pt x="1532" y="77"/>
                  <a:pt x="1534" y="72"/>
                </a:cubicBezTo>
                <a:cubicBezTo>
                  <a:pt x="1552" y="8"/>
                  <a:pt x="1552" y="8"/>
                  <a:pt x="1552" y="8"/>
                </a:cubicBezTo>
                <a:cubicBezTo>
                  <a:pt x="1562" y="8"/>
                  <a:pt x="1562" y="8"/>
                  <a:pt x="1562" y="8"/>
                </a:cubicBezTo>
                <a:cubicBezTo>
                  <a:pt x="1581" y="73"/>
                  <a:pt x="1581" y="73"/>
                  <a:pt x="1581" y="73"/>
                </a:cubicBezTo>
                <a:cubicBezTo>
                  <a:pt x="1582" y="77"/>
                  <a:pt x="1582" y="81"/>
                  <a:pt x="1582" y="81"/>
                </a:cubicBezTo>
                <a:cubicBezTo>
                  <a:pt x="1582" y="81"/>
                  <a:pt x="1583" y="77"/>
                  <a:pt x="1584" y="72"/>
                </a:cubicBezTo>
                <a:cubicBezTo>
                  <a:pt x="1603" y="8"/>
                  <a:pt x="1603" y="8"/>
                  <a:pt x="1603" y="8"/>
                </a:cubicBezTo>
                <a:cubicBezTo>
                  <a:pt x="1613" y="8"/>
                  <a:pt x="1613" y="8"/>
                  <a:pt x="1613" y="8"/>
                </a:cubicBezTo>
                <a:lnTo>
                  <a:pt x="1587" y="93"/>
                </a:lnTo>
                <a:close/>
                <a:moveTo>
                  <a:pt x="1643" y="94"/>
                </a:moveTo>
                <a:cubicBezTo>
                  <a:pt x="1626" y="94"/>
                  <a:pt x="1615" y="81"/>
                  <a:pt x="1615" y="63"/>
                </a:cubicBezTo>
                <a:cubicBezTo>
                  <a:pt x="1615" y="50"/>
                  <a:pt x="1621" y="30"/>
                  <a:pt x="1645" y="30"/>
                </a:cubicBezTo>
                <a:cubicBezTo>
                  <a:pt x="1662" y="30"/>
                  <a:pt x="1673" y="43"/>
                  <a:pt x="1673" y="61"/>
                </a:cubicBezTo>
                <a:cubicBezTo>
                  <a:pt x="1673" y="74"/>
                  <a:pt x="1667" y="94"/>
                  <a:pt x="1643" y="94"/>
                </a:cubicBezTo>
                <a:close/>
                <a:moveTo>
                  <a:pt x="1644" y="37"/>
                </a:moveTo>
                <a:cubicBezTo>
                  <a:pt x="1632" y="37"/>
                  <a:pt x="1628" y="46"/>
                  <a:pt x="1628" y="62"/>
                </a:cubicBezTo>
                <a:cubicBezTo>
                  <a:pt x="1628" y="76"/>
                  <a:pt x="1632" y="87"/>
                  <a:pt x="1644" y="87"/>
                </a:cubicBezTo>
                <a:cubicBezTo>
                  <a:pt x="1656" y="87"/>
                  <a:pt x="1660" y="78"/>
                  <a:pt x="1660" y="62"/>
                </a:cubicBezTo>
                <a:cubicBezTo>
                  <a:pt x="1660" y="48"/>
                  <a:pt x="1656" y="37"/>
                  <a:pt x="1644" y="37"/>
                </a:cubicBezTo>
                <a:close/>
                <a:moveTo>
                  <a:pt x="1719" y="42"/>
                </a:moveTo>
                <a:cubicBezTo>
                  <a:pt x="1718" y="41"/>
                  <a:pt x="1715" y="39"/>
                  <a:pt x="1710" y="39"/>
                </a:cubicBezTo>
                <a:cubicBezTo>
                  <a:pt x="1704" y="39"/>
                  <a:pt x="1700" y="42"/>
                  <a:pt x="1700" y="42"/>
                </a:cubicBezTo>
                <a:cubicBezTo>
                  <a:pt x="1700" y="92"/>
                  <a:pt x="1700" y="92"/>
                  <a:pt x="1700" y="92"/>
                </a:cubicBezTo>
                <a:cubicBezTo>
                  <a:pt x="1688" y="92"/>
                  <a:pt x="1688" y="92"/>
                  <a:pt x="1688" y="92"/>
                </a:cubicBezTo>
                <a:cubicBezTo>
                  <a:pt x="1688" y="32"/>
                  <a:pt x="1688" y="32"/>
                  <a:pt x="1688" y="32"/>
                </a:cubicBezTo>
                <a:cubicBezTo>
                  <a:pt x="1700" y="32"/>
                  <a:pt x="1700" y="32"/>
                  <a:pt x="1700" y="32"/>
                </a:cubicBezTo>
                <a:cubicBezTo>
                  <a:pt x="1700" y="39"/>
                  <a:pt x="1700" y="39"/>
                  <a:pt x="1700" y="39"/>
                </a:cubicBezTo>
                <a:cubicBezTo>
                  <a:pt x="1700" y="39"/>
                  <a:pt x="1705" y="30"/>
                  <a:pt x="1714" y="30"/>
                </a:cubicBezTo>
                <a:cubicBezTo>
                  <a:pt x="1719" y="30"/>
                  <a:pt x="1721" y="32"/>
                  <a:pt x="1723" y="32"/>
                </a:cubicBezTo>
                <a:lnTo>
                  <a:pt x="1719" y="42"/>
                </a:lnTo>
                <a:close/>
                <a:moveTo>
                  <a:pt x="1769" y="92"/>
                </a:moveTo>
                <a:cubicBezTo>
                  <a:pt x="1746" y="60"/>
                  <a:pt x="1746" y="60"/>
                  <a:pt x="1746" y="60"/>
                </a:cubicBezTo>
                <a:cubicBezTo>
                  <a:pt x="1746" y="92"/>
                  <a:pt x="1746" y="92"/>
                  <a:pt x="1746" y="92"/>
                </a:cubicBezTo>
                <a:cubicBezTo>
                  <a:pt x="1734" y="92"/>
                  <a:pt x="1734" y="92"/>
                  <a:pt x="1734" y="92"/>
                </a:cubicBezTo>
                <a:cubicBezTo>
                  <a:pt x="1734" y="0"/>
                  <a:pt x="1734" y="0"/>
                  <a:pt x="1734" y="0"/>
                </a:cubicBezTo>
                <a:cubicBezTo>
                  <a:pt x="1746" y="0"/>
                  <a:pt x="1746" y="0"/>
                  <a:pt x="1746" y="0"/>
                </a:cubicBezTo>
                <a:cubicBezTo>
                  <a:pt x="1746" y="58"/>
                  <a:pt x="1746" y="58"/>
                  <a:pt x="1746" y="58"/>
                </a:cubicBezTo>
                <a:cubicBezTo>
                  <a:pt x="1770" y="32"/>
                  <a:pt x="1770" y="32"/>
                  <a:pt x="1770" y="32"/>
                </a:cubicBezTo>
                <a:cubicBezTo>
                  <a:pt x="1783" y="32"/>
                  <a:pt x="1783" y="32"/>
                  <a:pt x="1783" y="32"/>
                </a:cubicBezTo>
                <a:cubicBezTo>
                  <a:pt x="1757" y="57"/>
                  <a:pt x="1757" y="57"/>
                  <a:pt x="1757" y="57"/>
                </a:cubicBezTo>
                <a:cubicBezTo>
                  <a:pt x="1783" y="92"/>
                  <a:pt x="1783" y="92"/>
                  <a:pt x="1783" y="92"/>
                </a:cubicBezTo>
                <a:lnTo>
                  <a:pt x="1769" y="92"/>
                </a:lnTo>
                <a:close/>
                <a:moveTo>
                  <a:pt x="1803" y="99"/>
                </a:moveTo>
                <a:cubicBezTo>
                  <a:pt x="1799" y="106"/>
                  <a:pt x="1792" y="110"/>
                  <a:pt x="1792" y="110"/>
                </a:cubicBezTo>
                <a:cubicBezTo>
                  <a:pt x="1789" y="106"/>
                  <a:pt x="1789" y="106"/>
                  <a:pt x="1789" y="106"/>
                </a:cubicBezTo>
                <a:cubicBezTo>
                  <a:pt x="1789" y="106"/>
                  <a:pt x="1794" y="100"/>
                  <a:pt x="1794" y="89"/>
                </a:cubicBezTo>
                <a:cubicBezTo>
                  <a:pt x="1794" y="83"/>
                  <a:pt x="1793" y="80"/>
                  <a:pt x="1793" y="80"/>
                </a:cubicBezTo>
                <a:cubicBezTo>
                  <a:pt x="1805" y="80"/>
                  <a:pt x="1805" y="80"/>
                  <a:pt x="1805" y="80"/>
                </a:cubicBezTo>
                <a:cubicBezTo>
                  <a:pt x="1805" y="80"/>
                  <a:pt x="1805" y="80"/>
                  <a:pt x="1805" y="80"/>
                </a:cubicBezTo>
                <a:cubicBezTo>
                  <a:pt x="1805" y="91"/>
                  <a:pt x="1804" y="95"/>
                  <a:pt x="1803" y="99"/>
                </a:cubicBezTo>
                <a:close/>
                <a:moveTo>
                  <a:pt x="1878" y="92"/>
                </a:moveTo>
                <a:cubicBezTo>
                  <a:pt x="1878" y="87"/>
                  <a:pt x="1878" y="87"/>
                  <a:pt x="1878" y="87"/>
                </a:cubicBezTo>
                <a:cubicBezTo>
                  <a:pt x="1878" y="87"/>
                  <a:pt x="1873" y="93"/>
                  <a:pt x="1863" y="93"/>
                </a:cubicBezTo>
                <a:cubicBezTo>
                  <a:pt x="1852" y="93"/>
                  <a:pt x="1844" y="87"/>
                  <a:pt x="1844" y="76"/>
                </a:cubicBezTo>
                <a:cubicBezTo>
                  <a:pt x="1844" y="70"/>
                  <a:pt x="1847" y="65"/>
                  <a:pt x="1851" y="62"/>
                </a:cubicBezTo>
                <a:cubicBezTo>
                  <a:pt x="1855" y="59"/>
                  <a:pt x="1862" y="58"/>
                  <a:pt x="1869" y="58"/>
                </a:cubicBezTo>
                <a:cubicBezTo>
                  <a:pt x="1873" y="58"/>
                  <a:pt x="1878" y="59"/>
                  <a:pt x="1878" y="59"/>
                </a:cubicBezTo>
                <a:cubicBezTo>
                  <a:pt x="1878" y="54"/>
                  <a:pt x="1878" y="54"/>
                  <a:pt x="1878" y="54"/>
                </a:cubicBezTo>
                <a:cubicBezTo>
                  <a:pt x="1878" y="51"/>
                  <a:pt x="1878" y="46"/>
                  <a:pt x="1877" y="44"/>
                </a:cubicBezTo>
                <a:cubicBezTo>
                  <a:pt x="1876" y="39"/>
                  <a:pt x="1871" y="37"/>
                  <a:pt x="1866" y="37"/>
                </a:cubicBezTo>
                <a:cubicBezTo>
                  <a:pt x="1858" y="37"/>
                  <a:pt x="1853" y="40"/>
                  <a:pt x="1853" y="40"/>
                </a:cubicBezTo>
                <a:cubicBezTo>
                  <a:pt x="1850" y="33"/>
                  <a:pt x="1850" y="33"/>
                  <a:pt x="1850" y="33"/>
                </a:cubicBezTo>
                <a:cubicBezTo>
                  <a:pt x="1850" y="33"/>
                  <a:pt x="1857" y="30"/>
                  <a:pt x="1869" y="30"/>
                </a:cubicBezTo>
                <a:cubicBezTo>
                  <a:pt x="1885" y="30"/>
                  <a:pt x="1888" y="39"/>
                  <a:pt x="1888" y="42"/>
                </a:cubicBezTo>
                <a:cubicBezTo>
                  <a:pt x="1889" y="45"/>
                  <a:pt x="1889" y="55"/>
                  <a:pt x="1889" y="57"/>
                </a:cubicBezTo>
                <a:cubicBezTo>
                  <a:pt x="1889" y="92"/>
                  <a:pt x="1889" y="92"/>
                  <a:pt x="1889" y="92"/>
                </a:cubicBezTo>
                <a:lnTo>
                  <a:pt x="1878" y="92"/>
                </a:lnTo>
                <a:close/>
                <a:moveTo>
                  <a:pt x="1878" y="64"/>
                </a:moveTo>
                <a:cubicBezTo>
                  <a:pt x="1878" y="64"/>
                  <a:pt x="1876" y="64"/>
                  <a:pt x="1871" y="64"/>
                </a:cubicBezTo>
                <a:cubicBezTo>
                  <a:pt x="1867" y="64"/>
                  <a:pt x="1863" y="65"/>
                  <a:pt x="1861" y="66"/>
                </a:cubicBezTo>
                <a:cubicBezTo>
                  <a:pt x="1857" y="68"/>
                  <a:pt x="1856" y="72"/>
                  <a:pt x="1856" y="75"/>
                </a:cubicBezTo>
                <a:cubicBezTo>
                  <a:pt x="1856" y="84"/>
                  <a:pt x="1862" y="86"/>
                  <a:pt x="1868" y="86"/>
                </a:cubicBezTo>
                <a:cubicBezTo>
                  <a:pt x="1874" y="86"/>
                  <a:pt x="1878" y="84"/>
                  <a:pt x="1878" y="84"/>
                </a:cubicBezTo>
                <a:lnTo>
                  <a:pt x="1878" y="64"/>
                </a:lnTo>
                <a:close/>
                <a:moveTo>
                  <a:pt x="1946" y="92"/>
                </a:moveTo>
                <a:cubicBezTo>
                  <a:pt x="1946" y="60"/>
                  <a:pt x="1946" y="60"/>
                  <a:pt x="1946" y="60"/>
                </a:cubicBezTo>
                <a:cubicBezTo>
                  <a:pt x="1946" y="56"/>
                  <a:pt x="1946" y="52"/>
                  <a:pt x="1945" y="49"/>
                </a:cubicBezTo>
                <a:cubicBezTo>
                  <a:pt x="1944" y="41"/>
                  <a:pt x="1939" y="38"/>
                  <a:pt x="1931" y="38"/>
                </a:cubicBezTo>
                <a:cubicBezTo>
                  <a:pt x="1924" y="38"/>
                  <a:pt x="1919" y="41"/>
                  <a:pt x="1919" y="41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08" y="92"/>
                  <a:pt x="1908" y="92"/>
                  <a:pt x="1908" y="92"/>
                </a:cubicBezTo>
                <a:cubicBezTo>
                  <a:pt x="1908" y="32"/>
                  <a:pt x="1908" y="32"/>
                  <a:pt x="1908" y="32"/>
                </a:cubicBezTo>
                <a:cubicBezTo>
                  <a:pt x="1919" y="32"/>
                  <a:pt x="1919" y="32"/>
                  <a:pt x="1919" y="32"/>
                </a:cubicBezTo>
                <a:cubicBezTo>
                  <a:pt x="1919" y="38"/>
                  <a:pt x="1919" y="38"/>
                  <a:pt x="1919" y="38"/>
                </a:cubicBezTo>
                <a:cubicBezTo>
                  <a:pt x="1919" y="38"/>
                  <a:pt x="1925" y="30"/>
                  <a:pt x="1937" y="30"/>
                </a:cubicBezTo>
                <a:cubicBezTo>
                  <a:pt x="1950" y="30"/>
                  <a:pt x="1955" y="38"/>
                  <a:pt x="1956" y="44"/>
                </a:cubicBezTo>
                <a:cubicBezTo>
                  <a:pt x="1957" y="48"/>
                  <a:pt x="1957" y="53"/>
                  <a:pt x="1957" y="56"/>
                </a:cubicBezTo>
                <a:cubicBezTo>
                  <a:pt x="1957" y="92"/>
                  <a:pt x="1957" y="92"/>
                  <a:pt x="1957" y="92"/>
                </a:cubicBezTo>
                <a:lnTo>
                  <a:pt x="1946" y="92"/>
                </a:lnTo>
                <a:close/>
                <a:moveTo>
                  <a:pt x="2015" y="92"/>
                </a:moveTo>
                <a:cubicBezTo>
                  <a:pt x="2015" y="86"/>
                  <a:pt x="2015" y="86"/>
                  <a:pt x="2015" y="86"/>
                </a:cubicBezTo>
                <a:cubicBezTo>
                  <a:pt x="2015" y="86"/>
                  <a:pt x="2010" y="93"/>
                  <a:pt x="1998" y="93"/>
                </a:cubicBezTo>
                <a:cubicBezTo>
                  <a:pt x="1984" y="93"/>
                  <a:pt x="1973" y="83"/>
                  <a:pt x="1973" y="63"/>
                </a:cubicBezTo>
                <a:cubicBezTo>
                  <a:pt x="1973" y="43"/>
                  <a:pt x="1986" y="31"/>
                  <a:pt x="2002" y="31"/>
                </a:cubicBezTo>
                <a:cubicBezTo>
                  <a:pt x="2011" y="31"/>
                  <a:pt x="2015" y="33"/>
                  <a:pt x="2015" y="33"/>
                </a:cubicBezTo>
                <a:cubicBezTo>
                  <a:pt x="2015" y="0"/>
                  <a:pt x="2015" y="0"/>
                  <a:pt x="2015" y="0"/>
                </a:cubicBezTo>
                <a:cubicBezTo>
                  <a:pt x="2027" y="0"/>
                  <a:pt x="2027" y="0"/>
                  <a:pt x="2027" y="0"/>
                </a:cubicBezTo>
                <a:cubicBezTo>
                  <a:pt x="2027" y="92"/>
                  <a:pt x="2027" y="92"/>
                  <a:pt x="2027" y="92"/>
                </a:cubicBezTo>
                <a:lnTo>
                  <a:pt x="2015" y="92"/>
                </a:lnTo>
                <a:close/>
                <a:moveTo>
                  <a:pt x="2015" y="38"/>
                </a:moveTo>
                <a:cubicBezTo>
                  <a:pt x="2015" y="38"/>
                  <a:pt x="2012" y="37"/>
                  <a:pt x="2006" y="37"/>
                </a:cubicBezTo>
                <a:cubicBezTo>
                  <a:pt x="1992" y="37"/>
                  <a:pt x="1985" y="46"/>
                  <a:pt x="1985" y="62"/>
                </a:cubicBezTo>
                <a:cubicBezTo>
                  <a:pt x="1985" y="76"/>
                  <a:pt x="1992" y="86"/>
                  <a:pt x="2004" y="86"/>
                </a:cubicBezTo>
                <a:cubicBezTo>
                  <a:pt x="2011" y="86"/>
                  <a:pt x="2015" y="83"/>
                  <a:pt x="2015" y="83"/>
                </a:cubicBezTo>
                <a:lnTo>
                  <a:pt x="2015" y="38"/>
                </a:lnTo>
                <a:close/>
              </a:path>
            </a:pathLst>
          </a:custGeom>
          <a:solidFill>
            <a:srgbClr val="50575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title="life is now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15000" y="5102352"/>
            <a:ext cx="1765808" cy="8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6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99577" y="1645920"/>
            <a:ext cx="2542032" cy="311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16" title="Helping Patients is Our Life's Work, and"/>
          <p:cNvSpPr>
            <a:spLocks noChangeAspect="1" noEditPoints="1"/>
          </p:cNvSpPr>
          <p:nvPr userDrawn="1"/>
        </p:nvSpPr>
        <p:spPr bwMode="gray">
          <a:xfrm>
            <a:off x="1778147" y="5111495"/>
            <a:ext cx="4443984" cy="262666"/>
          </a:xfrm>
          <a:custGeom>
            <a:avLst/>
            <a:gdLst>
              <a:gd name="T0" fmla="*/ 11 w 2027"/>
              <a:gd name="T1" fmla="*/ 45 h 120"/>
              <a:gd name="T2" fmla="*/ 113 w 2027"/>
              <a:gd name="T3" fmla="*/ 86 h 120"/>
              <a:gd name="T4" fmla="*/ 131 w 2027"/>
              <a:gd name="T5" fmla="*/ 59 h 120"/>
              <a:gd name="T6" fmla="*/ 119 w 2027"/>
              <a:gd name="T7" fmla="*/ 52 h 120"/>
              <a:gd name="T8" fmla="*/ 188 w 2027"/>
              <a:gd name="T9" fmla="*/ 120 h 120"/>
              <a:gd name="T10" fmla="*/ 200 w 2027"/>
              <a:gd name="T11" fmla="*/ 38 h 120"/>
              <a:gd name="T12" fmla="*/ 252 w 2027"/>
              <a:gd name="T13" fmla="*/ 7 h 120"/>
              <a:gd name="T14" fmla="*/ 315 w 2027"/>
              <a:gd name="T15" fmla="*/ 92 h 120"/>
              <a:gd name="T16" fmla="*/ 289 w 2027"/>
              <a:gd name="T17" fmla="*/ 32 h 120"/>
              <a:gd name="T18" fmla="*/ 388 w 2027"/>
              <a:gd name="T19" fmla="*/ 51 h 120"/>
              <a:gd name="T20" fmla="*/ 363 w 2027"/>
              <a:gd name="T21" fmla="*/ 120 h 120"/>
              <a:gd name="T22" fmla="*/ 397 w 2027"/>
              <a:gd name="T23" fmla="*/ 32 h 120"/>
              <a:gd name="T24" fmla="*/ 368 w 2027"/>
              <a:gd name="T25" fmla="*/ 91 h 120"/>
              <a:gd name="T26" fmla="*/ 461 w 2027"/>
              <a:gd name="T27" fmla="*/ 57 h 120"/>
              <a:gd name="T28" fmla="*/ 437 w 2027"/>
              <a:gd name="T29" fmla="*/ 92 h 120"/>
              <a:gd name="T30" fmla="*/ 512 w 2027"/>
              <a:gd name="T31" fmla="*/ 93 h 120"/>
              <a:gd name="T32" fmla="*/ 503 w 2027"/>
              <a:gd name="T33" fmla="*/ 40 h 120"/>
              <a:gd name="T34" fmla="*/ 521 w 2027"/>
              <a:gd name="T35" fmla="*/ 64 h 120"/>
              <a:gd name="T36" fmla="*/ 560 w 2027"/>
              <a:gd name="T37" fmla="*/ 71 h 120"/>
              <a:gd name="T38" fmla="*/ 571 w 2027"/>
              <a:gd name="T39" fmla="*/ 32 h 120"/>
              <a:gd name="T40" fmla="*/ 577 w 2027"/>
              <a:gd name="T41" fmla="*/ 93 h 120"/>
              <a:gd name="T42" fmla="*/ 615 w 2027"/>
              <a:gd name="T43" fmla="*/ 32 h 120"/>
              <a:gd name="T44" fmla="*/ 661 w 2027"/>
              <a:gd name="T45" fmla="*/ 93 h 120"/>
              <a:gd name="T46" fmla="*/ 669 w 2027"/>
              <a:gd name="T47" fmla="*/ 52 h 120"/>
              <a:gd name="T48" fmla="*/ 734 w 2027"/>
              <a:gd name="T49" fmla="*/ 49 h 120"/>
              <a:gd name="T50" fmla="*/ 726 w 2027"/>
              <a:gd name="T51" fmla="*/ 30 h 120"/>
              <a:gd name="T52" fmla="*/ 765 w 2027"/>
              <a:gd name="T53" fmla="*/ 38 h 120"/>
              <a:gd name="T54" fmla="*/ 796 w 2027"/>
              <a:gd name="T55" fmla="*/ 32 h 120"/>
              <a:gd name="T56" fmla="*/ 824 w 2027"/>
              <a:gd name="T57" fmla="*/ 93 h 120"/>
              <a:gd name="T58" fmla="*/ 828 w 2027"/>
              <a:gd name="T59" fmla="*/ 30 h 120"/>
              <a:gd name="T60" fmla="*/ 824 w 2027"/>
              <a:gd name="T61" fmla="*/ 93 h 120"/>
              <a:gd name="T62" fmla="*/ 901 w 2027"/>
              <a:gd name="T63" fmla="*/ 32 h 120"/>
              <a:gd name="T64" fmla="*/ 937 w 2027"/>
              <a:gd name="T65" fmla="*/ 69 h 120"/>
              <a:gd name="T66" fmla="*/ 934 w 2027"/>
              <a:gd name="T67" fmla="*/ 54 h 120"/>
              <a:gd name="T68" fmla="*/ 1032 w 2027"/>
              <a:gd name="T69" fmla="*/ 94 h 120"/>
              <a:gd name="T70" fmla="*/ 1106 w 2027"/>
              <a:gd name="T71" fmla="*/ 94 h 120"/>
              <a:gd name="T72" fmla="*/ 1124 w 2027"/>
              <a:gd name="T73" fmla="*/ 83 h 120"/>
              <a:gd name="T74" fmla="*/ 1166 w 2027"/>
              <a:gd name="T75" fmla="*/ 92 h 120"/>
              <a:gd name="T76" fmla="*/ 1227 w 2027"/>
              <a:gd name="T77" fmla="*/ 92 h 120"/>
              <a:gd name="T78" fmla="*/ 1280 w 2027"/>
              <a:gd name="T79" fmla="*/ 14 h 120"/>
              <a:gd name="T80" fmla="*/ 1281 w 2027"/>
              <a:gd name="T81" fmla="*/ 92 h 120"/>
              <a:gd name="T82" fmla="*/ 1325 w 2027"/>
              <a:gd name="T83" fmla="*/ 38 h 120"/>
              <a:gd name="T84" fmla="*/ 1315 w 2027"/>
              <a:gd name="T85" fmla="*/ 13 h 120"/>
              <a:gd name="T86" fmla="*/ 1393 w 2027"/>
              <a:gd name="T87" fmla="*/ 90 h 120"/>
              <a:gd name="T88" fmla="*/ 1356 w 2027"/>
              <a:gd name="T89" fmla="*/ 60 h 120"/>
              <a:gd name="T90" fmla="*/ 1410 w 2027"/>
              <a:gd name="T91" fmla="*/ 34 h 120"/>
              <a:gd name="T92" fmla="*/ 1425 w 2027"/>
              <a:gd name="T93" fmla="*/ 90 h 120"/>
              <a:gd name="T94" fmla="*/ 1464 w 2027"/>
              <a:gd name="T95" fmla="*/ 34 h 120"/>
              <a:gd name="T96" fmla="*/ 1587 w 2027"/>
              <a:gd name="T97" fmla="*/ 93 h 120"/>
              <a:gd name="T98" fmla="*/ 1512 w 2027"/>
              <a:gd name="T99" fmla="*/ 8 h 120"/>
              <a:gd name="T100" fmla="*/ 1584 w 2027"/>
              <a:gd name="T101" fmla="*/ 72 h 120"/>
              <a:gd name="T102" fmla="*/ 1643 w 2027"/>
              <a:gd name="T103" fmla="*/ 94 h 120"/>
              <a:gd name="T104" fmla="*/ 1700 w 2027"/>
              <a:gd name="T105" fmla="*/ 42 h 120"/>
              <a:gd name="T106" fmla="*/ 1719 w 2027"/>
              <a:gd name="T107" fmla="*/ 42 h 120"/>
              <a:gd name="T108" fmla="*/ 1770 w 2027"/>
              <a:gd name="T109" fmla="*/ 32 h 120"/>
              <a:gd name="T110" fmla="*/ 1794 w 2027"/>
              <a:gd name="T111" fmla="*/ 89 h 120"/>
              <a:gd name="T112" fmla="*/ 1844 w 2027"/>
              <a:gd name="T113" fmla="*/ 76 h 120"/>
              <a:gd name="T114" fmla="*/ 1850 w 2027"/>
              <a:gd name="T115" fmla="*/ 33 h 120"/>
              <a:gd name="T116" fmla="*/ 1861 w 2027"/>
              <a:gd name="T117" fmla="*/ 66 h 120"/>
              <a:gd name="T118" fmla="*/ 1931 w 2027"/>
              <a:gd name="T119" fmla="*/ 38 h 120"/>
              <a:gd name="T120" fmla="*/ 1956 w 2027"/>
              <a:gd name="T121" fmla="*/ 44 h 120"/>
              <a:gd name="T122" fmla="*/ 2002 w 2027"/>
              <a:gd name="T123" fmla="*/ 31 h 120"/>
              <a:gd name="T124" fmla="*/ 1985 w 2027"/>
              <a:gd name="T12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27" h="120">
                <a:moveTo>
                  <a:pt x="52" y="92"/>
                </a:moveTo>
                <a:cubicBezTo>
                  <a:pt x="52" y="52"/>
                  <a:pt x="52" y="52"/>
                  <a:pt x="52" y="52"/>
                </a:cubicBezTo>
                <a:cubicBezTo>
                  <a:pt x="11" y="52"/>
                  <a:pt x="11" y="52"/>
                  <a:pt x="11" y="52"/>
                </a:cubicBezTo>
                <a:cubicBezTo>
                  <a:pt x="11" y="92"/>
                  <a:pt x="11" y="92"/>
                  <a:pt x="11" y="92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8"/>
                  <a:pt x="0" y="8"/>
                  <a:pt x="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45"/>
                  <a:pt x="11" y="45"/>
                  <a:pt x="11" y="45"/>
                </a:cubicBezTo>
                <a:cubicBezTo>
                  <a:pt x="52" y="45"/>
                  <a:pt x="52" y="45"/>
                  <a:pt x="52" y="45"/>
                </a:cubicBezTo>
                <a:cubicBezTo>
                  <a:pt x="52" y="8"/>
                  <a:pt x="52" y="8"/>
                  <a:pt x="52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92"/>
                  <a:pt x="64" y="92"/>
                  <a:pt x="64" y="92"/>
                </a:cubicBezTo>
                <a:lnTo>
                  <a:pt x="52" y="92"/>
                </a:lnTo>
                <a:close/>
                <a:moveTo>
                  <a:pt x="92" y="60"/>
                </a:moveTo>
                <a:cubicBezTo>
                  <a:pt x="92" y="60"/>
                  <a:pt x="92" y="62"/>
                  <a:pt x="92" y="62"/>
                </a:cubicBezTo>
                <a:cubicBezTo>
                  <a:pt x="92" y="83"/>
                  <a:pt x="106" y="86"/>
                  <a:pt x="113" y="86"/>
                </a:cubicBezTo>
                <a:cubicBezTo>
                  <a:pt x="122" y="86"/>
                  <a:pt x="126" y="83"/>
                  <a:pt x="126" y="83"/>
                </a:cubicBezTo>
                <a:cubicBezTo>
                  <a:pt x="129" y="90"/>
                  <a:pt x="129" y="90"/>
                  <a:pt x="129" y="90"/>
                </a:cubicBezTo>
                <a:cubicBezTo>
                  <a:pt x="129" y="90"/>
                  <a:pt x="123" y="93"/>
                  <a:pt x="111" y="93"/>
                </a:cubicBezTo>
                <a:cubicBezTo>
                  <a:pt x="98" y="93"/>
                  <a:pt x="81" y="89"/>
                  <a:pt x="81" y="62"/>
                </a:cubicBezTo>
                <a:cubicBezTo>
                  <a:pt x="81" y="51"/>
                  <a:pt x="85" y="30"/>
                  <a:pt x="108" y="30"/>
                </a:cubicBezTo>
                <a:cubicBezTo>
                  <a:pt x="118" y="30"/>
                  <a:pt x="124" y="34"/>
                  <a:pt x="127" y="40"/>
                </a:cubicBezTo>
                <a:cubicBezTo>
                  <a:pt x="130" y="44"/>
                  <a:pt x="131" y="51"/>
                  <a:pt x="131" y="58"/>
                </a:cubicBezTo>
                <a:cubicBezTo>
                  <a:pt x="131" y="59"/>
                  <a:pt x="131" y="59"/>
                  <a:pt x="131" y="59"/>
                </a:cubicBezTo>
                <a:cubicBezTo>
                  <a:pt x="131" y="60"/>
                  <a:pt x="131" y="60"/>
                  <a:pt x="131" y="60"/>
                </a:cubicBezTo>
                <a:lnTo>
                  <a:pt x="92" y="60"/>
                </a:lnTo>
                <a:close/>
                <a:moveTo>
                  <a:pt x="119" y="52"/>
                </a:moveTo>
                <a:cubicBezTo>
                  <a:pt x="119" y="42"/>
                  <a:pt x="115" y="37"/>
                  <a:pt x="106" y="37"/>
                </a:cubicBezTo>
                <a:cubicBezTo>
                  <a:pt x="100" y="37"/>
                  <a:pt x="96" y="40"/>
                  <a:pt x="94" y="46"/>
                </a:cubicBezTo>
                <a:cubicBezTo>
                  <a:pt x="93" y="50"/>
                  <a:pt x="93" y="53"/>
                  <a:pt x="93" y="54"/>
                </a:cubicBezTo>
                <a:cubicBezTo>
                  <a:pt x="119" y="54"/>
                  <a:pt x="119" y="54"/>
                  <a:pt x="119" y="54"/>
                </a:cubicBezTo>
                <a:lnTo>
                  <a:pt x="119" y="52"/>
                </a:lnTo>
                <a:close/>
                <a:moveTo>
                  <a:pt x="146" y="92"/>
                </a:moveTo>
                <a:cubicBezTo>
                  <a:pt x="146" y="0"/>
                  <a:pt x="146" y="0"/>
                  <a:pt x="146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58" y="92"/>
                  <a:pt x="158" y="92"/>
                  <a:pt x="158" y="92"/>
                </a:cubicBezTo>
                <a:lnTo>
                  <a:pt x="146" y="92"/>
                </a:lnTo>
                <a:close/>
                <a:moveTo>
                  <a:pt x="202" y="94"/>
                </a:moveTo>
                <a:cubicBezTo>
                  <a:pt x="192" y="94"/>
                  <a:pt x="188" y="91"/>
                  <a:pt x="188" y="91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77" y="120"/>
                  <a:pt x="177" y="120"/>
                  <a:pt x="177" y="120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88" y="32"/>
                  <a:pt x="188" y="32"/>
                  <a:pt x="188" y="32"/>
                </a:cubicBezTo>
                <a:cubicBezTo>
                  <a:pt x="188" y="38"/>
                  <a:pt x="188" y="38"/>
                  <a:pt x="188" y="38"/>
                </a:cubicBezTo>
                <a:cubicBezTo>
                  <a:pt x="188" y="38"/>
                  <a:pt x="193" y="31"/>
                  <a:pt x="206" y="31"/>
                </a:cubicBezTo>
                <a:cubicBezTo>
                  <a:pt x="221" y="31"/>
                  <a:pt x="231" y="42"/>
                  <a:pt x="231" y="61"/>
                </a:cubicBezTo>
                <a:cubicBezTo>
                  <a:pt x="231" y="81"/>
                  <a:pt x="218" y="94"/>
                  <a:pt x="202" y="94"/>
                </a:cubicBezTo>
                <a:close/>
                <a:moveTo>
                  <a:pt x="200" y="38"/>
                </a:moveTo>
                <a:cubicBezTo>
                  <a:pt x="193" y="38"/>
                  <a:pt x="188" y="41"/>
                  <a:pt x="188" y="41"/>
                </a:cubicBezTo>
                <a:cubicBezTo>
                  <a:pt x="188" y="86"/>
                  <a:pt x="188" y="86"/>
                  <a:pt x="188" y="86"/>
                </a:cubicBezTo>
                <a:cubicBezTo>
                  <a:pt x="188" y="86"/>
                  <a:pt x="192" y="87"/>
                  <a:pt x="197" y="87"/>
                </a:cubicBezTo>
                <a:cubicBezTo>
                  <a:pt x="212" y="87"/>
                  <a:pt x="219" y="78"/>
                  <a:pt x="219" y="62"/>
                </a:cubicBezTo>
                <a:cubicBezTo>
                  <a:pt x="219" y="48"/>
                  <a:pt x="212" y="38"/>
                  <a:pt x="200" y="38"/>
                </a:cubicBezTo>
                <a:close/>
                <a:moveTo>
                  <a:pt x="252" y="20"/>
                </a:moveTo>
                <a:cubicBezTo>
                  <a:pt x="248" y="20"/>
                  <a:pt x="245" y="18"/>
                  <a:pt x="245" y="14"/>
                </a:cubicBezTo>
                <a:cubicBezTo>
                  <a:pt x="245" y="9"/>
                  <a:pt x="248" y="7"/>
                  <a:pt x="252" y="7"/>
                </a:cubicBezTo>
                <a:cubicBezTo>
                  <a:pt x="257" y="7"/>
                  <a:pt x="259" y="9"/>
                  <a:pt x="259" y="13"/>
                </a:cubicBezTo>
                <a:cubicBezTo>
                  <a:pt x="259" y="18"/>
                  <a:pt x="257" y="20"/>
                  <a:pt x="252" y="20"/>
                </a:cubicBezTo>
                <a:close/>
                <a:moveTo>
                  <a:pt x="247" y="92"/>
                </a:moveTo>
                <a:cubicBezTo>
                  <a:pt x="247" y="32"/>
                  <a:pt x="247" y="32"/>
                  <a:pt x="247" y="32"/>
                </a:cubicBezTo>
                <a:cubicBezTo>
                  <a:pt x="258" y="32"/>
                  <a:pt x="258" y="32"/>
                  <a:pt x="258" y="32"/>
                </a:cubicBezTo>
                <a:cubicBezTo>
                  <a:pt x="258" y="92"/>
                  <a:pt x="258" y="92"/>
                  <a:pt x="258" y="92"/>
                </a:cubicBezTo>
                <a:lnTo>
                  <a:pt x="247" y="92"/>
                </a:lnTo>
                <a:close/>
                <a:moveTo>
                  <a:pt x="315" y="92"/>
                </a:moveTo>
                <a:cubicBezTo>
                  <a:pt x="315" y="60"/>
                  <a:pt x="315" y="60"/>
                  <a:pt x="315" y="60"/>
                </a:cubicBezTo>
                <a:cubicBezTo>
                  <a:pt x="315" y="56"/>
                  <a:pt x="315" y="52"/>
                  <a:pt x="315" y="49"/>
                </a:cubicBezTo>
                <a:cubicBezTo>
                  <a:pt x="313" y="41"/>
                  <a:pt x="308" y="38"/>
                  <a:pt x="300" y="38"/>
                </a:cubicBezTo>
                <a:cubicBezTo>
                  <a:pt x="294" y="38"/>
                  <a:pt x="289" y="41"/>
                  <a:pt x="289" y="41"/>
                </a:cubicBezTo>
                <a:cubicBezTo>
                  <a:pt x="289" y="92"/>
                  <a:pt x="289" y="92"/>
                  <a:pt x="289" y="92"/>
                </a:cubicBezTo>
                <a:cubicBezTo>
                  <a:pt x="277" y="92"/>
                  <a:pt x="277" y="92"/>
                  <a:pt x="277" y="92"/>
                </a:cubicBezTo>
                <a:cubicBezTo>
                  <a:pt x="277" y="32"/>
                  <a:pt x="277" y="32"/>
                  <a:pt x="277" y="32"/>
                </a:cubicBezTo>
                <a:cubicBezTo>
                  <a:pt x="289" y="32"/>
                  <a:pt x="289" y="32"/>
                  <a:pt x="289" y="32"/>
                </a:cubicBezTo>
                <a:cubicBezTo>
                  <a:pt x="289" y="38"/>
                  <a:pt x="289" y="38"/>
                  <a:pt x="289" y="38"/>
                </a:cubicBezTo>
                <a:cubicBezTo>
                  <a:pt x="289" y="38"/>
                  <a:pt x="294" y="30"/>
                  <a:pt x="307" y="30"/>
                </a:cubicBezTo>
                <a:cubicBezTo>
                  <a:pt x="319" y="30"/>
                  <a:pt x="324" y="38"/>
                  <a:pt x="326" y="44"/>
                </a:cubicBezTo>
                <a:cubicBezTo>
                  <a:pt x="327" y="48"/>
                  <a:pt x="327" y="53"/>
                  <a:pt x="327" y="56"/>
                </a:cubicBezTo>
                <a:cubicBezTo>
                  <a:pt x="327" y="92"/>
                  <a:pt x="327" y="92"/>
                  <a:pt x="327" y="92"/>
                </a:cubicBezTo>
                <a:lnTo>
                  <a:pt x="315" y="92"/>
                </a:lnTo>
                <a:close/>
                <a:moveTo>
                  <a:pt x="383" y="38"/>
                </a:moveTo>
                <a:cubicBezTo>
                  <a:pt x="383" y="38"/>
                  <a:pt x="388" y="43"/>
                  <a:pt x="388" y="51"/>
                </a:cubicBezTo>
                <a:cubicBezTo>
                  <a:pt x="388" y="62"/>
                  <a:pt x="380" y="71"/>
                  <a:pt x="365" y="71"/>
                </a:cubicBezTo>
                <a:cubicBezTo>
                  <a:pt x="361" y="71"/>
                  <a:pt x="359" y="71"/>
                  <a:pt x="359" y="71"/>
                </a:cubicBezTo>
                <a:cubicBezTo>
                  <a:pt x="359" y="71"/>
                  <a:pt x="356" y="73"/>
                  <a:pt x="356" y="77"/>
                </a:cubicBezTo>
                <a:cubicBezTo>
                  <a:pt x="356" y="82"/>
                  <a:pt x="361" y="82"/>
                  <a:pt x="365" y="82"/>
                </a:cubicBezTo>
                <a:cubicBezTo>
                  <a:pt x="369" y="82"/>
                  <a:pt x="371" y="82"/>
                  <a:pt x="376" y="82"/>
                </a:cubicBezTo>
                <a:cubicBezTo>
                  <a:pt x="381" y="82"/>
                  <a:pt x="395" y="81"/>
                  <a:pt x="395" y="96"/>
                </a:cubicBezTo>
                <a:cubicBezTo>
                  <a:pt x="395" y="104"/>
                  <a:pt x="391" y="111"/>
                  <a:pt x="382" y="116"/>
                </a:cubicBezTo>
                <a:cubicBezTo>
                  <a:pt x="377" y="118"/>
                  <a:pt x="371" y="120"/>
                  <a:pt x="363" y="120"/>
                </a:cubicBezTo>
                <a:cubicBezTo>
                  <a:pt x="350" y="120"/>
                  <a:pt x="338" y="116"/>
                  <a:pt x="338" y="104"/>
                </a:cubicBezTo>
                <a:cubicBezTo>
                  <a:pt x="338" y="93"/>
                  <a:pt x="351" y="90"/>
                  <a:pt x="351" y="90"/>
                </a:cubicBezTo>
                <a:cubicBezTo>
                  <a:pt x="351" y="90"/>
                  <a:pt x="346" y="88"/>
                  <a:pt x="346" y="82"/>
                </a:cubicBezTo>
                <a:cubicBezTo>
                  <a:pt x="346" y="73"/>
                  <a:pt x="355" y="70"/>
                  <a:pt x="355" y="70"/>
                </a:cubicBezTo>
                <a:cubicBezTo>
                  <a:pt x="355" y="70"/>
                  <a:pt x="342" y="66"/>
                  <a:pt x="342" y="51"/>
                </a:cubicBezTo>
                <a:cubicBezTo>
                  <a:pt x="342" y="40"/>
                  <a:pt x="350" y="30"/>
                  <a:pt x="365" y="30"/>
                </a:cubicBezTo>
                <a:cubicBezTo>
                  <a:pt x="370" y="30"/>
                  <a:pt x="374" y="32"/>
                  <a:pt x="374" y="32"/>
                </a:cubicBezTo>
                <a:cubicBezTo>
                  <a:pt x="397" y="32"/>
                  <a:pt x="397" y="32"/>
                  <a:pt x="397" y="32"/>
                </a:cubicBezTo>
                <a:cubicBezTo>
                  <a:pt x="397" y="38"/>
                  <a:pt x="397" y="38"/>
                  <a:pt x="397" y="38"/>
                </a:cubicBezTo>
                <a:lnTo>
                  <a:pt x="383" y="38"/>
                </a:lnTo>
                <a:close/>
                <a:moveTo>
                  <a:pt x="368" y="91"/>
                </a:moveTo>
                <a:cubicBezTo>
                  <a:pt x="355" y="91"/>
                  <a:pt x="355" y="91"/>
                  <a:pt x="355" y="91"/>
                </a:cubicBezTo>
                <a:cubicBezTo>
                  <a:pt x="355" y="91"/>
                  <a:pt x="348" y="94"/>
                  <a:pt x="348" y="102"/>
                </a:cubicBezTo>
                <a:cubicBezTo>
                  <a:pt x="348" y="112"/>
                  <a:pt x="359" y="113"/>
                  <a:pt x="365" y="113"/>
                </a:cubicBezTo>
                <a:cubicBezTo>
                  <a:pt x="378" y="113"/>
                  <a:pt x="385" y="108"/>
                  <a:pt x="385" y="99"/>
                </a:cubicBezTo>
                <a:cubicBezTo>
                  <a:pt x="385" y="91"/>
                  <a:pt x="377" y="91"/>
                  <a:pt x="368" y="91"/>
                </a:cubicBezTo>
                <a:close/>
                <a:moveTo>
                  <a:pt x="365" y="36"/>
                </a:moveTo>
                <a:cubicBezTo>
                  <a:pt x="363" y="36"/>
                  <a:pt x="360" y="36"/>
                  <a:pt x="359" y="37"/>
                </a:cubicBezTo>
                <a:cubicBezTo>
                  <a:pt x="354" y="40"/>
                  <a:pt x="353" y="46"/>
                  <a:pt x="353" y="51"/>
                </a:cubicBezTo>
                <a:cubicBezTo>
                  <a:pt x="353" y="59"/>
                  <a:pt x="357" y="66"/>
                  <a:pt x="365" y="66"/>
                </a:cubicBezTo>
                <a:cubicBezTo>
                  <a:pt x="367" y="66"/>
                  <a:pt x="369" y="65"/>
                  <a:pt x="371" y="64"/>
                </a:cubicBezTo>
                <a:cubicBezTo>
                  <a:pt x="375" y="61"/>
                  <a:pt x="376" y="56"/>
                  <a:pt x="376" y="51"/>
                </a:cubicBezTo>
                <a:cubicBezTo>
                  <a:pt x="376" y="43"/>
                  <a:pt x="373" y="36"/>
                  <a:pt x="365" y="36"/>
                </a:cubicBezTo>
                <a:close/>
                <a:moveTo>
                  <a:pt x="461" y="57"/>
                </a:moveTo>
                <a:cubicBezTo>
                  <a:pt x="455" y="57"/>
                  <a:pt x="452" y="56"/>
                  <a:pt x="452" y="56"/>
                </a:cubicBezTo>
                <a:cubicBezTo>
                  <a:pt x="453" y="50"/>
                  <a:pt x="453" y="50"/>
                  <a:pt x="453" y="50"/>
                </a:cubicBezTo>
                <a:cubicBezTo>
                  <a:pt x="453" y="50"/>
                  <a:pt x="455" y="51"/>
                  <a:pt x="459" y="51"/>
                </a:cubicBezTo>
                <a:cubicBezTo>
                  <a:pt x="465" y="51"/>
                  <a:pt x="476" y="49"/>
                  <a:pt x="476" y="32"/>
                </a:cubicBezTo>
                <a:cubicBezTo>
                  <a:pt x="476" y="21"/>
                  <a:pt x="471" y="13"/>
                  <a:pt x="455" y="13"/>
                </a:cubicBezTo>
                <a:cubicBezTo>
                  <a:pt x="452" y="13"/>
                  <a:pt x="449" y="14"/>
                  <a:pt x="449" y="14"/>
                </a:cubicBezTo>
                <a:cubicBezTo>
                  <a:pt x="449" y="92"/>
                  <a:pt x="449" y="92"/>
                  <a:pt x="449" y="92"/>
                </a:cubicBezTo>
                <a:cubicBezTo>
                  <a:pt x="437" y="92"/>
                  <a:pt x="437" y="92"/>
                  <a:pt x="437" y="92"/>
                </a:cubicBezTo>
                <a:cubicBezTo>
                  <a:pt x="437" y="8"/>
                  <a:pt x="437" y="8"/>
                  <a:pt x="437" y="8"/>
                </a:cubicBezTo>
                <a:cubicBezTo>
                  <a:pt x="438" y="8"/>
                  <a:pt x="444" y="7"/>
                  <a:pt x="454" y="7"/>
                </a:cubicBezTo>
                <a:cubicBezTo>
                  <a:pt x="462" y="7"/>
                  <a:pt x="467" y="8"/>
                  <a:pt x="473" y="10"/>
                </a:cubicBezTo>
                <a:cubicBezTo>
                  <a:pt x="477" y="11"/>
                  <a:pt x="488" y="17"/>
                  <a:pt x="488" y="31"/>
                </a:cubicBezTo>
                <a:cubicBezTo>
                  <a:pt x="488" y="47"/>
                  <a:pt x="478" y="57"/>
                  <a:pt x="461" y="57"/>
                </a:cubicBezTo>
                <a:close/>
                <a:moveTo>
                  <a:pt x="528" y="92"/>
                </a:moveTo>
                <a:cubicBezTo>
                  <a:pt x="528" y="87"/>
                  <a:pt x="528" y="87"/>
                  <a:pt x="528" y="87"/>
                </a:cubicBezTo>
                <a:cubicBezTo>
                  <a:pt x="528" y="87"/>
                  <a:pt x="522" y="93"/>
                  <a:pt x="512" y="93"/>
                </a:cubicBezTo>
                <a:cubicBezTo>
                  <a:pt x="501" y="93"/>
                  <a:pt x="494" y="87"/>
                  <a:pt x="494" y="76"/>
                </a:cubicBezTo>
                <a:cubicBezTo>
                  <a:pt x="494" y="70"/>
                  <a:pt x="496" y="65"/>
                  <a:pt x="500" y="62"/>
                </a:cubicBezTo>
                <a:cubicBezTo>
                  <a:pt x="505" y="59"/>
                  <a:pt x="511" y="58"/>
                  <a:pt x="518" y="58"/>
                </a:cubicBezTo>
                <a:cubicBezTo>
                  <a:pt x="523" y="58"/>
                  <a:pt x="527" y="59"/>
                  <a:pt x="527" y="59"/>
                </a:cubicBezTo>
                <a:cubicBezTo>
                  <a:pt x="527" y="54"/>
                  <a:pt x="527" y="54"/>
                  <a:pt x="527" y="54"/>
                </a:cubicBezTo>
                <a:cubicBezTo>
                  <a:pt x="527" y="51"/>
                  <a:pt x="527" y="46"/>
                  <a:pt x="527" y="44"/>
                </a:cubicBezTo>
                <a:cubicBezTo>
                  <a:pt x="525" y="39"/>
                  <a:pt x="521" y="37"/>
                  <a:pt x="515" y="37"/>
                </a:cubicBezTo>
                <a:cubicBezTo>
                  <a:pt x="508" y="37"/>
                  <a:pt x="503" y="40"/>
                  <a:pt x="503" y="40"/>
                </a:cubicBezTo>
                <a:cubicBezTo>
                  <a:pt x="500" y="33"/>
                  <a:pt x="500" y="33"/>
                  <a:pt x="500" y="33"/>
                </a:cubicBezTo>
                <a:cubicBezTo>
                  <a:pt x="500" y="33"/>
                  <a:pt x="507" y="30"/>
                  <a:pt x="518" y="30"/>
                </a:cubicBezTo>
                <a:cubicBezTo>
                  <a:pt x="535" y="30"/>
                  <a:pt x="537" y="39"/>
                  <a:pt x="538" y="42"/>
                </a:cubicBezTo>
                <a:cubicBezTo>
                  <a:pt x="539" y="45"/>
                  <a:pt x="539" y="55"/>
                  <a:pt x="539" y="57"/>
                </a:cubicBezTo>
                <a:cubicBezTo>
                  <a:pt x="539" y="92"/>
                  <a:pt x="539" y="92"/>
                  <a:pt x="539" y="92"/>
                </a:cubicBezTo>
                <a:lnTo>
                  <a:pt x="528" y="92"/>
                </a:lnTo>
                <a:close/>
                <a:moveTo>
                  <a:pt x="527" y="64"/>
                </a:moveTo>
                <a:cubicBezTo>
                  <a:pt x="527" y="64"/>
                  <a:pt x="526" y="64"/>
                  <a:pt x="521" y="64"/>
                </a:cubicBezTo>
                <a:cubicBezTo>
                  <a:pt x="516" y="64"/>
                  <a:pt x="513" y="65"/>
                  <a:pt x="510" y="66"/>
                </a:cubicBezTo>
                <a:cubicBezTo>
                  <a:pt x="506" y="68"/>
                  <a:pt x="506" y="72"/>
                  <a:pt x="506" y="75"/>
                </a:cubicBezTo>
                <a:cubicBezTo>
                  <a:pt x="506" y="84"/>
                  <a:pt x="512" y="86"/>
                  <a:pt x="518" y="86"/>
                </a:cubicBezTo>
                <a:cubicBezTo>
                  <a:pt x="524" y="86"/>
                  <a:pt x="527" y="84"/>
                  <a:pt x="527" y="84"/>
                </a:cubicBezTo>
                <a:lnTo>
                  <a:pt x="527" y="64"/>
                </a:lnTo>
                <a:close/>
                <a:moveTo>
                  <a:pt x="577" y="93"/>
                </a:moveTo>
                <a:cubicBezTo>
                  <a:pt x="569" y="93"/>
                  <a:pt x="563" y="91"/>
                  <a:pt x="561" y="84"/>
                </a:cubicBezTo>
                <a:cubicBezTo>
                  <a:pt x="560" y="81"/>
                  <a:pt x="560" y="75"/>
                  <a:pt x="560" y="71"/>
                </a:cubicBezTo>
                <a:cubicBezTo>
                  <a:pt x="560" y="38"/>
                  <a:pt x="560" y="38"/>
                  <a:pt x="560" y="38"/>
                </a:cubicBezTo>
                <a:cubicBezTo>
                  <a:pt x="551" y="38"/>
                  <a:pt x="551" y="38"/>
                  <a:pt x="551" y="38"/>
                </a:cubicBezTo>
                <a:cubicBezTo>
                  <a:pt x="551" y="34"/>
                  <a:pt x="551" y="34"/>
                  <a:pt x="551" y="34"/>
                </a:cubicBezTo>
                <a:cubicBezTo>
                  <a:pt x="552" y="33"/>
                  <a:pt x="552" y="33"/>
                  <a:pt x="552" y="33"/>
                </a:cubicBezTo>
                <a:cubicBezTo>
                  <a:pt x="559" y="30"/>
                  <a:pt x="563" y="26"/>
                  <a:pt x="564" y="19"/>
                </a:cubicBezTo>
                <a:cubicBezTo>
                  <a:pt x="564" y="18"/>
                  <a:pt x="564" y="18"/>
                  <a:pt x="564" y="18"/>
                </a:cubicBezTo>
                <a:cubicBezTo>
                  <a:pt x="571" y="18"/>
                  <a:pt x="571" y="18"/>
                  <a:pt x="571" y="18"/>
                </a:cubicBezTo>
                <a:cubicBezTo>
                  <a:pt x="571" y="32"/>
                  <a:pt x="571" y="32"/>
                  <a:pt x="571" y="32"/>
                </a:cubicBezTo>
                <a:cubicBezTo>
                  <a:pt x="591" y="32"/>
                  <a:pt x="591" y="32"/>
                  <a:pt x="591" y="32"/>
                </a:cubicBezTo>
                <a:cubicBezTo>
                  <a:pt x="591" y="38"/>
                  <a:pt x="591" y="38"/>
                  <a:pt x="591" y="38"/>
                </a:cubicBezTo>
                <a:cubicBezTo>
                  <a:pt x="571" y="38"/>
                  <a:pt x="571" y="38"/>
                  <a:pt x="571" y="38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80"/>
                  <a:pt x="572" y="86"/>
                  <a:pt x="581" y="86"/>
                </a:cubicBezTo>
                <a:cubicBezTo>
                  <a:pt x="586" y="86"/>
                  <a:pt x="589" y="84"/>
                  <a:pt x="589" y="84"/>
                </a:cubicBezTo>
                <a:cubicBezTo>
                  <a:pt x="591" y="91"/>
                  <a:pt x="591" y="91"/>
                  <a:pt x="591" y="91"/>
                </a:cubicBezTo>
                <a:cubicBezTo>
                  <a:pt x="591" y="91"/>
                  <a:pt x="586" y="93"/>
                  <a:pt x="577" y="93"/>
                </a:cubicBezTo>
                <a:close/>
                <a:moveTo>
                  <a:pt x="609" y="20"/>
                </a:moveTo>
                <a:cubicBezTo>
                  <a:pt x="604" y="20"/>
                  <a:pt x="602" y="18"/>
                  <a:pt x="602" y="14"/>
                </a:cubicBezTo>
                <a:cubicBezTo>
                  <a:pt x="602" y="9"/>
                  <a:pt x="604" y="7"/>
                  <a:pt x="609" y="7"/>
                </a:cubicBezTo>
                <a:cubicBezTo>
                  <a:pt x="613" y="7"/>
                  <a:pt x="616" y="9"/>
                  <a:pt x="616" y="13"/>
                </a:cubicBezTo>
                <a:cubicBezTo>
                  <a:pt x="616" y="18"/>
                  <a:pt x="613" y="20"/>
                  <a:pt x="609" y="20"/>
                </a:cubicBezTo>
                <a:close/>
                <a:moveTo>
                  <a:pt x="603" y="92"/>
                </a:moveTo>
                <a:cubicBezTo>
                  <a:pt x="603" y="32"/>
                  <a:pt x="603" y="32"/>
                  <a:pt x="603" y="32"/>
                </a:cubicBezTo>
                <a:cubicBezTo>
                  <a:pt x="615" y="32"/>
                  <a:pt x="615" y="32"/>
                  <a:pt x="615" y="32"/>
                </a:cubicBezTo>
                <a:cubicBezTo>
                  <a:pt x="615" y="92"/>
                  <a:pt x="615" y="92"/>
                  <a:pt x="615" y="92"/>
                </a:cubicBezTo>
                <a:lnTo>
                  <a:pt x="603" y="92"/>
                </a:lnTo>
                <a:close/>
                <a:moveTo>
                  <a:pt x="642" y="60"/>
                </a:moveTo>
                <a:cubicBezTo>
                  <a:pt x="642" y="60"/>
                  <a:pt x="642" y="62"/>
                  <a:pt x="642" y="62"/>
                </a:cubicBezTo>
                <a:cubicBezTo>
                  <a:pt x="642" y="83"/>
                  <a:pt x="656" y="86"/>
                  <a:pt x="663" y="86"/>
                </a:cubicBezTo>
                <a:cubicBezTo>
                  <a:pt x="672" y="86"/>
                  <a:pt x="676" y="83"/>
                  <a:pt x="676" y="83"/>
                </a:cubicBezTo>
                <a:cubicBezTo>
                  <a:pt x="679" y="90"/>
                  <a:pt x="679" y="90"/>
                  <a:pt x="679" y="90"/>
                </a:cubicBezTo>
                <a:cubicBezTo>
                  <a:pt x="679" y="90"/>
                  <a:pt x="672" y="93"/>
                  <a:pt x="661" y="93"/>
                </a:cubicBezTo>
                <a:cubicBezTo>
                  <a:pt x="648" y="93"/>
                  <a:pt x="630" y="89"/>
                  <a:pt x="630" y="62"/>
                </a:cubicBezTo>
                <a:cubicBezTo>
                  <a:pt x="630" y="51"/>
                  <a:pt x="635" y="30"/>
                  <a:pt x="657" y="30"/>
                </a:cubicBezTo>
                <a:cubicBezTo>
                  <a:pt x="667" y="30"/>
                  <a:pt x="673" y="34"/>
                  <a:pt x="677" y="40"/>
                </a:cubicBezTo>
                <a:cubicBezTo>
                  <a:pt x="680" y="44"/>
                  <a:pt x="681" y="51"/>
                  <a:pt x="681" y="58"/>
                </a:cubicBezTo>
                <a:cubicBezTo>
                  <a:pt x="681" y="59"/>
                  <a:pt x="681" y="59"/>
                  <a:pt x="681" y="59"/>
                </a:cubicBezTo>
                <a:cubicBezTo>
                  <a:pt x="681" y="60"/>
                  <a:pt x="681" y="60"/>
                  <a:pt x="681" y="60"/>
                </a:cubicBezTo>
                <a:lnTo>
                  <a:pt x="642" y="60"/>
                </a:lnTo>
                <a:close/>
                <a:moveTo>
                  <a:pt x="669" y="52"/>
                </a:moveTo>
                <a:cubicBezTo>
                  <a:pt x="669" y="42"/>
                  <a:pt x="665" y="37"/>
                  <a:pt x="656" y="37"/>
                </a:cubicBezTo>
                <a:cubicBezTo>
                  <a:pt x="650" y="37"/>
                  <a:pt x="646" y="40"/>
                  <a:pt x="644" y="46"/>
                </a:cubicBezTo>
                <a:cubicBezTo>
                  <a:pt x="642" y="50"/>
                  <a:pt x="642" y="53"/>
                  <a:pt x="642" y="54"/>
                </a:cubicBezTo>
                <a:cubicBezTo>
                  <a:pt x="669" y="54"/>
                  <a:pt x="669" y="54"/>
                  <a:pt x="669" y="54"/>
                </a:cubicBezTo>
                <a:lnTo>
                  <a:pt x="669" y="52"/>
                </a:lnTo>
                <a:close/>
                <a:moveTo>
                  <a:pt x="734" y="92"/>
                </a:moveTo>
                <a:cubicBezTo>
                  <a:pt x="734" y="60"/>
                  <a:pt x="734" y="60"/>
                  <a:pt x="734" y="60"/>
                </a:cubicBezTo>
                <a:cubicBezTo>
                  <a:pt x="734" y="56"/>
                  <a:pt x="734" y="52"/>
                  <a:pt x="734" y="49"/>
                </a:cubicBezTo>
                <a:cubicBezTo>
                  <a:pt x="732" y="41"/>
                  <a:pt x="727" y="38"/>
                  <a:pt x="719" y="38"/>
                </a:cubicBezTo>
                <a:cubicBezTo>
                  <a:pt x="713" y="38"/>
                  <a:pt x="708" y="41"/>
                  <a:pt x="708" y="41"/>
                </a:cubicBezTo>
                <a:cubicBezTo>
                  <a:pt x="708" y="92"/>
                  <a:pt x="708" y="92"/>
                  <a:pt x="708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32"/>
                  <a:pt x="696" y="32"/>
                  <a:pt x="696" y="32"/>
                </a:cubicBezTo>
                <a:cubicBezTo>
                  <a:pt x="707" y="32"/>
                  <a:pt x="707" y="32"/>
                  <a:pt x="707" y="32"/>
                </a:cubicBezTo>
                <a:cubicBezTo>
                  <a:pt x="707" y="38"/>
                  <a:pt x="707" y="38"/>
                  <a:pt x="707" y="38"/>
                </a:cubicBezTo>
                <a:cubicBezTo>
                  <a:pt x="707" y="38"/>
                  <a:pt x="713" y="30"/>
                  <a:pt x="726" y="30"/>
                </a:cubicBezTo>
                <a:cubicBezTo>
                  <a:pt x="738" y="30"/>
                  <a:pt x="743" y="38"/>
                  <a:pt x="745" y="44"/>
                </a:cubicBezTo>
                <a:cubicBezTo>
                  <a:pt x="746" y="48"/>
                  <a:pt x="746" y="53"/>
                  <a:pt x="746" y="56"/>
                </a:cubicBezTo>
                <a:cubicBezTo>
                  <a:pt x="746" y="92"/>
                  <a:pt x="746" y="92"/>
                  <a:pt x="746" y="92"/>
                </a:cubicBezTo>
                <a:lnTo>
                  <a:pt x="734" y="92"/>
                </a:lnTo>
                <a:close/>
                <a:moveTo>
                  <a:pt x="783" y="93"/>
                </a:moveTo>
                <a:cubicBezTo>
                  <a:pt x="774" y="93"/>
                  <a:pt x="769" y="91"/>
                  <a:pt x="766" y="84"/>
                </a:cubicBezTo>
                <a:cubicBezTo>
                  <a:pt x="765" y="81"/>
                  <a:pt x="765" y="75"/>
                  <a:pt x="765" y="71"/>
                </a:cubicBezTo>
                <a:cubicBezTo>
                  <a:pt x="765" y="38"/>
                  <a:pt x="765" y="38"/>
                  <a:pt x="765" y="38"/>
                </a:cubicBezTo>
                <a:cubicBezTo>
                  <a:pt x="757" y="38"/>
                  <a:pt x="757" y="38"/>
                  <a:pt x="757" y="38"/>
                </a:cubicBezTo>
                <a:cubicBezTo>
                  <a:pt x="757" y="34"/>
                  <a:pt x="757" y="34"/>
                  <a:pt x="757" y="34"/>
                </a:cubicBezTo>
                <a:cubicBezTo>
                  <a:pt x="758" y="33"/>
                  <a:pt x="758" y="33"/>
                  <a:pt x="758" y="33"/>
                </a:cubicBezTo>
                <a:cubicBezTo>
                  <a:pt x="765" y="30"/>
                  <a:pt x="769" y="26"/>
                  <a:pt x="770" y="19"/>
                </a:cubicBezTo>
                <a:cubicBezTo>
                  <a:pt x="770" y="18"/>
                  <a:pt x="770" y="18"/>
                  <a:pt x="770" y="18"/>
                </a:cubicBezTo>
                <a:cubicBezTo>
                  <a:pt x="777" y="18"/>
                  <a:pt x="777" y="18"/>
                  <a:pt x="777" y="18"/>
                </a:cubicBezTo>
                <a:cubicBezTo>
                  <a:pt x="777" y="32"/>
                  <a:pt x="777" y="32"/>
                  <a:pt x="777" y="32"/>
                </a:cubicBezTo>
                <a:cubicBezTo>
                  <a:pt x="796" y="32"/>
                  <a:pt x="796" y="32"/>
                  <a:pt x="796" y="32"/>
                </a:cubicBezTo>
                <a:cubicBezTo>
                  <a:pt x="796" y="38"/>
                  <a:pt x="796" y="38"/>
                  <a:pt x="796" y="38"/>
                </a:cubicBezTo>
                <a:cubicBezTo>
                  <a:pt x="777" y="38"/>
                  <a:pt x="777" y="38"/>
                  <a:pt x="777" y="38"/>
                </a:cubicBezTo>
                <a:cubicBezTo>
                  <a:pt x="777" y="74"/>
                  <a:pt x="777" y="74"/>
                  <a:pt x="777" y="74"/>
                </a:cubicBezTo>
                <a:cubicBezTo>
                  <a:pt x="777" y="80"/>
                  <a:pt x="778" y="86"/>
                  <a:pt x="787" y="86"/>
                </a:cubicBezTo>
                <a:cubicBezTo>
                  <a:pt x="791" y="86"/>
                  <a:pt x="795" y="84"/>
                  <a:pt x="795" y="84"/>
                </a:cubicBezTo>
                <a:cubicBezTo>
                  <a:pt x="797" y="91"/>
                  <a:pt x="797" y="91"/>
                  <a:pt x="797" y="91"/>
                </a:cubicBezTo>
                <a:cubicBezTo>
                  <a:pt x="796" y="91"/>
                  <a:pt x="792" y="93"/>
                  <a:pt x="783" y="93"/>
                </a:cubicBezTo>
                <a:close/>
                <a:moveTo>
                  <a:pt x="824" y="93"/>
                </a:moveTo>
                <a:cubicBezTo>
                  <a:pt x="812" y="93"/>
                  <a:pt x="806" y="90"/>
                  <a:pt x="806" y="90"/>
                </a:cubicBezTo>
                <a:cubicBezTo>
                  <a:pt x="808" y="83"/>
                  <a:pt x="808" y="83"/>
                  <a:pt x="808" y="83"/>
                </a:cubicBezTo>
                <a:cubicBezTo>
                  <a:pt x="808" y="83"/>
                  <a:pt x="813" y="86"/>
                  <a:pt x="823" y="86"/>
                </a:cubicBezTo>
                <a:cubicBezTo>
                  <a:pt x="831" y="86"/>
                  <a:pt x="836" y="83"/>
                  <a:pt x="836" y="77"/>
                </a:cubicBezTo>
                <a:cubicBezTo>
                  <a:pt x="836" y="72"/>
                  <a:pt x="833" y="71"/>
                  <a:pt x="829" y="69"/>
                </a:cubicBezTo>
                <a:cubicBezTo>
                  <a:pt x="819" y="63"/>
                  <a:pt x="819" y="63"/>
                  <a:pt x="819" y="63"/>
                </a:cubicBezTo>
                <a:cubicBezTo>
                  <a:pt x="812" y="59"/>
                  <a:pt x="808" y="55"/>
                  <a:pt x="808" y="47"/>
                </a:cubicBezTo>
                <a:cubicBezTo>
                  <a:pt x="808" y="35"/>
                  <a:pt x="817" y="30"/>
                  <a:pt x="828" y="30"/>
                </a:cubicBezTo>
                <a:cubicBezTo>
                  <a:pt x="839" y="30"/>
                  <a:pt x="845" y="34"/>
                  <a:pt x="845" y="34"/>
                </a:cubicBezTo>
                <a:cubicBezTo>
                  <a:pt x="842" y="41"/>
                  <a:pt x="842" y="41"/>
                  <a:pt x="842" y="41"/>
                </a:cubicBezTo>
                <a:cubicBezTo>
                  <a:pt x="842" y="41"/>
                  <a:pt x="837" y="37"/>
                  <a:pt x="829" y="37"/>
                </a:cubicBezTo>
                <a:cubicBezTo>
                  <a:pt x="825" y="37"/>
                  <a:pt x="818" y="39"/>
                  <a:pt x="818" y="45"/>
                </a:cubicBezTo>
                <a:cubicBezTo>
                  <a:pt x="818" y="50"/>
                  <a:pt x="821" y="51"/>
                  <a:pt x="826" y="54"/>
                </a:cubicBezTo>
                <a:cubicBezTo>
                  <a:pt x="836" y="59"/>
                  <a:pt x="836" y="59"/>
                  <a:pt x="836" y="59"/>
                </a:cubicBezTo>
                <a:cubicBezTo>
                  <a:pt x="843" y="63"/>
                  <a:pt x="846" y="68"/>
                  <a:pt x="846" y="75"/>
                </a:cubicBezTo>
                <a:cubicBezTo>
                  <a:pt x="846" y="90"/>
                  <a:pt x="833" y="93"/>
                  <a:pt x="824" y="93"/>
                </a:cubicBezTo>
                <a:close/>
                <a:moveTo>
                  <a:pt x="895" y="20"/>
                </a:moveTo>
                <a:cubicBezTo>
                  <a:pt x="890" y="20"/>
                  <a:pt x="888" y="18"/>
                  <a:pt x="888" y="14"/>
                </a:cubicBezTo>
                <a:cubicBezTo>
                  <a:pt x="888" y="9"/>
                  <a:pt x="890" y="7"/>
                  <a:pt x="895" y="7"/>
                </a:cubicBezTo>
                <a:cubicBezTo>
                  <a:pt x="899" y="7"/>
                  <a:pt x="902" y="9"/>
                  <a:pt x="902" y="13"/>
                </a:cubicBezTo>
                <a:cubicBezTo>
                  <a:pt x="902" y="18"/>
                  <a:pt x="899" y="20"/>
                  <a:pt x="895" y="20"/>
                </a:cubicBezTo>
                <a:close/>
                <a:moveTo>
                  <a:pt x="889" y="92"/>
                </a:moveTo>
                <a:cubicBezTo>
                  <a:pt x="889" y="32"/>
                  <a:pt x="889" y="32"/>
                  <a:pt x="889" y="32"/>
                </a:cubicBezTo>
                <a:cubicBezTo>
                  <a:pt x="901" y="32"/>
                  <a:pt x="901" y="32"/>
                  <a:pt x="901" y="32"/>
                </a:cubicBezTo>
                <a:cubicBezTo>
                  <a:pt x="901" y="92"/>
                  <a:pt x="901" y="92"/>
                  <a:pt x="901" y="92"/>
                </a:cubicBezTo>
                <a:lnTo>
                  <a:pt x="889" y="92"/>
                </a:lnTo>
                <a:close/>
                <a:moveTo>
                  <a:pt x="932" y="93"/>
                </a:moveTo>
                <a:cubicBezTo>
                  <a:pt x="920" y="93"/>
                  <a:pt x="914" y="90"/>
                  <a:pt x="914" y="90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916" y="83"/>
                  <a:pt x="921" y="86"/>
                  <a:pt x="931" y="86"/>
                </a:cubicBezTo>
                <a:cubicBezTo>
                  <a:pt x="939" y="86"/>
                  <a:pt x="944" y="83"/>
                  <a:pt x="944" y="77"/>
                </a:cubicBezTo>
                <a:cubicBezTo>
                  <a:pt x="944" y="72"/>
                  <a:pt x="941" y="71"/>
                  <a:pt x="937" y="69"/>
                </a:cubicBezTo>
                <a:cubicBezTo>
                  <a:pt x="927" y="63"/>
                  <a:pt x="927" y="63"/>
                  <a:pt x="927" y="63"/>
                </a:cubicBezTo>
                <a:cubicBezTo>
                  <a:pt x="920" y="59"/>
                  <a:pt x="916" y="55"/>
                  <a:pt x="916" y="47"/>
                </a:cubicBezTo>
                <a:cubicBezTo>
                  <a:pt x="916" y="35"/>
                  <a:pt x="925" y="30"/>
                  <a:pt x="936" y="30"/>
                </a:cubicBezTo>
                <a:cubicBezTo>
                  <a:pt x="947" y="30"/>
                  <a:pt x="953" y="34"/>
                  <a:pt x="953" y="34"/>
                </a:cubicBezTo>
                <a:cubicBezTo>
                  <a:pt x="950" y="41"/>
                  <a:pt x="950" y="41"/>
                  <a:pt x="950" y="41"/>
                </a:cubicBezTo>
                <a:cubicBezTo>
                  <a:pt x="950" y="41"/>
                  <a:pt x="945" y="37"/>
                  <a:pt x="937" y="37"/>
                </a:cubicBezTo>
                <a:cubicBezTo>
                  <a:pt x="932" y="37"/>
                  <a:pt x="926" y="39"/>
                  <a:pt x="926" y="45"/>
                </a:cubicBezTo>
                <a:cubicBezTo>
                  <a:pt x="926" y="50"/>
                  <a:pt x="929" y="51"/>
                  <a:pt x="934" y="54"/>
                </a:cubicBezTo>
                <a:cubicBezTo>
                  <a:pt x="944" y="59"/>
                  <a:pt x="944" y="59"/>
                  <a:pt x="944" y="59"/>
                </a:cubicBezTo>
                <a:cubicBezTo>
                  <a:pt x="950" y="63"/>
                  <a:pt x="954" y="68"/>
                  <a:pt x="954" y="75"/>
                </a:cubicBezTo>
                <a:cubicBezTo>
                  <a:pt x="954" y="90"/>
                  <a:pt x="941" y="93"/>
                  <a:pt x="932" y="93"/>
                </a:cubicBezTo>
                <a:close/>
                <a:moveTo>
                  <a:pt x="1032" y="94"/>
                </a:moveTo>
                <a:cubicBezTo>
                  <a:pt x="1007" y="94"/>
                  <a:pt x="993" y="79"/>
                  <a:pt x="993" y="52"/>
                </a:cubicBezTo>
                <a:cubicBezTo>
                  <a:pt x="993" y="23"/>
                  <a:pt x="1007" y="6"/>
                  <a:pt x="1031" y="6"/>
                </a:cubicBezTo>
                <a:cubicBezTo>
                  <a:pt x="1055" y="6"/>
                  <a:pt x="1070" y="22"/>
                  <a:pt x="1070" y="48"/>
                </a:cubicBezTo>
                <a:cubicBezTo>
                  <a:pt x="1070" y="77"/>
                  <a:pt x="1055" y="94"/>
                  <a:pt x="1032" y="94"/>
                </a:cubicBezTo>
                <a:close/>
                <a:moveTo>
                  <a:pt x="1031" y="14"/>
                </a:moveTo>
                <a:cubicBezTo>
                  <a:pt x="1015" y="14"/>
                  <a:pt x="1005" y="27"/>
                  <a:pt x="1005" y="50"/>
                </a:cubicBezTo>
                <a:cubicBezTo>
                  <a:pt x="1005" y="74"/>
                  <a:pt x="1014" y="86"/>
                  <a:pt x="1032" y="86"/>
                </a:cubicBezTo>
                <a:cubicBezTo>
                  <a:pt x="1048" y="86"/>
                  <a:pt x="1058" y="74"/>
                  <a:pt x="1058" y="50"/>
                </a:cubicBezTo>
                <a:cubicBezTo>
                  <a:pt x="1058" y="27"/>
                  <a:pt x="1049" y="14"/>
                  <a:pt x="1031" y="14"/>
                </a:cubicBezTo>
                <a:close/>
                <a:moveTo>
                  <a:pt x="1124" y="92"/>
                </a:moveTo>
                <a:cubicBezTo>
                  <a:pt x="1124" y="86"/>
                  <a:pt x="1124" y="86"/>
                  <a:pt x="1124" y="86"/>
                </a:cubicBezTo>
                <a:cubicBezTo>
                  <a:pt x="1124" y="86"/>
                  <a:pt x="1118" y="94"/>
                  <a:pt x="1106" y="94"/>
                </a:cubicBezTo>
                <a:cubicBezTo>
                  <a:pt x="1101" y="94"/>
                  <a:pt x="1090" y="93"/>
                  <a:pt x="1087" y="80"/>
                </a:cubicBezTo>
                <a:cubicBezTo>
                  <a:pt x="1085" y="76"/>
                  <a:pt x="1086" y="69"/>
                  <a:pt x="1086" y="67"/>
                </a:cubicBezTo>
                <a:cubicBezTo>
                  <a:pt x="1086" y="32"/>
                  <a:pt x="1086" y="32"/>
                  <a:pt x="1086" y="32"/>
                </a:cubicBezTo>
                <a:cubicBezTo>
                  <a:pt x="1097" y="32"/>
                  <a:pt x="1097" y="32"/>
                  <a:pt x="1097" y="32"/>
                </a:cubicBezTo>
                <a:cubicBezTo>
                  <a:pt x="1097" y="64"/>
                  <a:pt x="1097" y="64"/>
                  <a:pt x="1097" y="64"/>
                </a:cubicBezTo>
                <a:cubicBezTo>
                  <a:pt x="1097" y="70"/>
                  <a:pt x="1097" y="72"/>
                  <a:pt x="1098" y="75"/>
                </a:cubicBezTo>
                <a:cubicBezTo>
                  <a:pt x="1099" y="82"/>
                  <a:pt x="1104" y="86"/>
                  <a:pt x="1112" y="86"/>
                </a:cubicBezTo>
                <a:cubicBezTo>
                  <a:pt x="1119" y="86"/>
                  <a:pt x="1124" y="83"/>
                  <a:pt x="1124" y="83"/>
                </a:cubicBezTo>
                <a:cubicBezTo>
                  <a:pt x="1124" y="32"/>
                  <a:pt x="1124" y="32"/>
                  <a:pt x="1124" y="32"/>
                </a:cubicBezTo>
                <a:cubicBezTo>
                  <a:pt x="1135" y="32"/>
                  <a:pt x="1135" y="32"/>
                  <a:pt x="1135" y="32"/>
                </a:cubicBezTo>
                <a:cubicBezTo>
                  <a:pt x="1135" y="92"/>
                  <a:pt x="1135" y="92"/>
                  <a:pt x="1135" y="92"/>
                </a:cubicBezTo>
                <a:lnTo>
                  <a:pt x="1124" y="92"/>
                </a:lnTo>
                <a:close/>
                <a:moveTo>
                  <a:pt x="1185" y="42"/>
                </a:moveTo>
                <a:cubicBezTo>
                  <a:pt x="1183" y="41"/>
                  <a:pt x="1181" y="39"/>
                  <a:pt x="1176" y="39"/>
                </a:cubicBezTo>
                <a:cubicBezTo>
                  <a:pt x="1170" y="39"/>
                  <a:pt x="1166" y="42"/>
                  <a:pt x="1166" y="42"/>
                </a:cubicBezTo>
                <a:cubicBezTo>
                  <a:pt x="1166" y="92"/>
                  <a:pt x="1166" y="92"/>
                  <a:pt x="1166" y="92"/>
                </a:cubicBezTo>
                <a:cubicBezTo>
                  <a:pt x="1154" y="92"/>
                  <a:pt x="1154" y="92"/>
                  <a:pt x="1154" y="92"/>
                </a:cubicBezTo>
                <a:cubicBezTo>
                  <a:pt x="1154" y="32"/>
                  <a:pt x="1154" y="32"/>
                  <a:pt x="1154" y="32"/>
                </a:cubicBezTo>
                <a:cubicBezTo>
                  <a:pt x="1166" y="32"/>
                  <a:pt x="1166" y="32"/>
                  <a:pt x="1166" y="32"/>
                </a:cubicBezTo>
                <a:cubicBezTo>
                  <a:pt x="1166" y="39"/>
                  <a:pt x="1166" y="39"/>
                  <a:pt x="1166" y="39"/>
                </a:cubicBezTo>
                <a:cubicBezTo>
                  <a:pt x="1166" y="39"/>
                  <a:pt x="1171" y="30"/>
                  <a:pt x="1180" y="30"/>
                </a:cubicBezTo>
                <a:cubicBezTo>
                  <a:pt x="1185" y="30"/>
                  <a:pt x="1187" y="32"/>
                  <a:pt x="1189" y="32"/>
                </a:cubicBezTo>
                <a:lnTo>
                  <a:pt x="1185" y="42"/>
                </a:lnTo>
                <a:close/>
                <a:moveTo>
                  <a:pt x="1227" y="92"/>
                </a:moveTo>
                <a:cubicBezTo>
                  <a:pt x="1227" y="8"/>
                  <a:pt x="1227" y="8"/>
                  <a:pt x="1227" y="8"/>
                </a:cubicBezTo>
                <a:cubicBezTo>
                  <a:pt x="1239" y="8"/>
                  <a:pt x="1239" y="8"/>
                  <a:pt x="1239" y="8"/>
                </a:cubicBezTo>
                <a:cubicBezTo>
                  <a:pt x="1239" y="85"/>
                  <a:pt x="1239" y="85"/>
                  <a:pt x="1239" y="85"/>
                </a:cubicBezTo>
                <a:cubicBezTo>
                  <a:pt x="1269" y="85"/>
                  <a:pt x="1269" y="85"/>
                  <a:pt x="1269" y="85"/>
                </a:cubicBezTo>
                <a:cubicBezTo>
                  <a:pt x="1269" y="92"/>
                  <a:pt x="1269" y="92"/>
                  <a:pt x="1269" y="92"/>
                </a:cubicBezTo>
                <a:lnTo>
                  <a:pt x="1227" y="92"/>
                </a:lnTo>
                <a:close/>
                <a:moveTo>
                  <a:pt x="1287" y="20"/>
                </a:moveTo>
                <a:cubicBezTo>
                  <a:pt x="1283" y="20"/>
                  <a:pt x="1280" y="18"/>
                  <a:pt x="1280" y="14"/>
                </a:cubicBezTo>
                <a:cubicBezTo>
                  <a:pt x="1280" y="9"/>
                  <a:pt x="1283" y="7"/>
                  <a:pt x="1287" y="7"/>
                </a:cubicBezTo>
                <a:cubicBezTo>
                  <a:pt x="1291" y="7"/>
                  <a:pt x="1294" y="9"/>
                  <a:pt x="1294" y="13"/>
                </a:cubicBezTo>
                <a:cubicBezTo>
                  <a:pt x="1294" y="18"/>
                  <a:pt x="1291" y="20"/>
                  <a:pt x="1287" y="20"/>
                </a:cubicBezTo>
                <a:close/>
                <a:moveTo>
                  <a:pt x="1281" y="92"/>
                </a:moveTo>
                <a:cubicBezTo>
                  <a:pt x="1281" y="32"/>
                  <a:pt x="1281" y="32"/>
                  <a:pt x="1281" y="32"/>
                </a:cubicBezTo>
                <a:cubicBezTo>
                  <a:pt x="1293" y="32"/>
                  <a:pt x="1293" y="32"/>
                  <a:pt x="1293" y="32"/>
                </a:cubicBezTo>
                <a:cubicBezTo>
                  <a:pt x="1293" y="92"/>
                  <a:pt x="1293" y="92"/>
                  <a:pt x="1293" y="92"/>
                </a:cubicBezTo>
                <a:lnTo>
                  <a:pt x="1281" y="92"/>
                </a:lnTo>
                <a:close/>
                <a:moveTo>
                  <a:pt x="1343" y="8"/>
                </a:moveTo>
                <a:cubicBezTo>
                  <a:pt x="1343" y="8"/>
                  <a:pt x="1340" y="6"/>
                  <a:pt x="1336" y="6"/>
                </a:cubicBezTo>
                <a:cubicBezTo>
                  <a:pt x="1331" y="6"/>
                  <a:pt x="1328" y="8"/>
                  <a:pt x="1327" y="11"/>
                </a:cubicBezTo>
                <a:cubicBezTo>
                  <a:pt x="1325" y="13"/>
                  <a:pt x="1325" y="17"/>
                  <a:pt x="1325" y="23"/>
                </a:cubicBezTo>
                <a:cubicBezTo>
                  <a:pt x="1325" y="32"/>
                  <a:pt x="1325" y="32"/>
                  <a:pt x="1325" y="32"/>
                </a:cubicBezTo>
                <a:cubicBezTo>
                  <a:pt x="1339" y="32"/>
                  <a:pt x="1339" y="32"/>
                  <a:pt x="1339" y="32"/>
                </a:cubicBezTo>
                <a:cubicBezTo>
                  <a:pt x="1339" y="38"/>
                  <a:pt x="1339" y="38"/>
                  <a:pt x="1339" y="38"/>
                </a:cubicBezTo>
                <a:cubicBezTo>
                  <a:pt x="1325" y="38"/>
                  <a:pt x="1325" y="38"/>
                  <a:pt x="1325" y="38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14" y="92"/>
                  <a:pt x="1314" y="92"/>
                  <a:pt x="1314" y="92"/>
                </a:cubicBezTo>
                <a:cubicBezTo>
                  <a:pt x="1314" y="38"/>
                  <a:pt x="1314" y="38"/>
                  <a:pt x="1314" y="38"/>
                </a:cubicBezTo>
                <a:cubicBezTo>
                  <a:pt x="1305" y="38"/>
                  <a:pt x="1305" y="38"/>
                  <a:pt x="1305" y="38"/>
                </a:cubicBezTo>
                <a:cubicBezTo>
                  <a:pt x="1305" y="32"/>
                  <a:pt x="1305" y="32"/>
                  <a:pt x="1305" y="32"/>
                </a:cubicBezTo>
                <a:cubicBezTo>
                  <a:pt x="1314" y="32"/>
                  <a:pt x="1314" y="32"/>
                  <a:pt x="1314" y="32"/>
                </a:cubicBezTo>
                <a:cubicBezTo>
                  <a:pt x="1314" y="28"/>
                  <a:pt x="1314" y="28"/>
                  <a:pt x="1314" y="28"/>
                </a:cubicBezTo>
                <a:cubicBezTo>
                  <a:pt x="1314" y="24"/>
                  <a:pt x="1314" y="17"/>
                  <a:pt x="1315" y="13"/>
                </a:cubicBezTo>
                <a:cubicBezTo>
                  <a:pt x="1318" y="5"/>
                  <a:pt x="1324" y="0"/>
                  <a:pt x="1334" y="0"/>
                </a:cubicBezTo>
                <a:cubicBezTo>
                  <a:pt x="1341" y="0"/>
                  <a:pt x="1345" y="2"/>
                  <a:pt x="1345" y="2"/>
                </a:cubicBezTo>
                <a:lnTo>
                  <a:pt x="1343" y="8"/>
                </a:lnTo>
                <a:close/>
                <a:moveTo>
                  <a:pt x="1356" y="60"/>
                </a:moveTo>
                <a:cubicBezTo>
                  <a:pt x="1356" y="60"/>
                  <a:pt x="1356" y="62"/>
                  <a:pt x="1356" y="62"/>
                </a:cubicBezTo>
                <a:cubicBezTo>
                  <a:pt x="1356" y="83"/>
                  <a:pt x="1370" y="86"/>
                  <a:pt x="1377" y="86"/>
                </a:cubicBezTo>
                <a:cubicBezTo>
                  <a:pt x="1386" y="86"/>
                  <a:pt x="1390" y="83"/>
                  <a:pt x="1390" y="83"/>
                </a:cubicBezTo>
                <a:cubicBezTo>
                  <a:pt x="1393" y="90"/>
                  <a:pt x="1393" y="90"/>
                  <a:pt x="1393" y="90"/>
                </a:cubicBezTo>
                <a:cubicBezTo>
                  <a:pt x="1393" y="90"/>
                  <a:pt x="1387" y="93"/>
                  <a:pt x="1375" y="93"/>
                </a:cubicBezTo>
                <a:cubicBezTo>
                  <a:pt x="1362" y="93"/>
                  <a:pt x="1345" y="89"/>
                  <a:pt x="1345" y="62"/>
                </a:cubicBezTo>
                <a:cubicBezTo>
                  <a:pt x="1345" y="51"/>
                  <a:pt x="1349" y="30"/>
                  <a:pt x="1372" y="30"/>
                </a:cubicBezTo>
                <a:cubicBezTo>
                  <a:pt x="1382" y="30"/>
                  <a:pt x="1388" y="34"/>
                  <a:pt x="1391" y="40"/>
                </a:cubicBezTo>
                <a:cubicBezTo>
                  <a:pt x="1394" y="44"/>
                  <a:pt x="1395" y="51"/>
                  <a:pt x="1395" y="5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5" y="60"/>
                  <a:pt x="1395" y="60"/>
                  <a:pt x="1395" y="60"/>
                </a:cubicBezTo>
                <a:lnTo>
                  <a:pt x="1356" y="60"/>
                </a:lnTo>
                <a:close/>
                <a:moveTo>
                  <a:pt x="1383" y="52"/>
                </a:moveTo>
                <a:cubicBezTo>
                  <a:pt x="1383" y="42"/>
                  <a:pt x="1379" y="37"/>
                  <a:pt x="1371" y="37"/>
                </a:cubicBezTo>
                <a:cubicBezTo>
                  <a:pt x="1364" y="37"/>
                  <a:pt x="1360" y="40"/>
                  <a:pt x="1358" y="46"/>
                </a:cubicBezTo>
                <a:cubicBezTo>
                  <a:pt x="1357" y="50"/>
                  <a:pt x="1357" y="53"/>
                  <a:pt x="1357" y="54"/>
                </a:cubicBezTo>
                <a:cubicBezTo>
                  <a:pt x="1383" y="54"/>
                  <a:pt x="1383" y="54"/>
                  <a:pt x="1383" y="54"/>
                </a:cubicBezTo>
                <a:lnTo>
                  <a:pt x="1383" y="52"/>
                </a:lnTo>
                <a:close/>
                <a:moveTo>
                  <a:pt x="1420" y="23"/>
                </a:moveTo>
                <a:cubicBezTo>
                  <a:pt x="1417" y="30"/>
                  <a:pt x="1410" y="34"/>
                  <a:pt x="1410" y="34"/>
                </a:cubicBezTo>
                <a:cubicBezTo>
                  <a:pt x="1406" y="31"/>
                  <a:pt x="1406" y="31"/>
                  <a:pt x="1406" y="31"/>
                </a:cubicBezTo>
                <a:cubicBezTo>
                  <a:pt x="1406" y="31"/>
                  <a:pt x="1411" y="25"/>
                  <a:pt x="1411" y="14"/>
                </a:cubicBezTo>
                <a:cubicBezTo>
                  <a:pt x="1411" y="7"/>
                  <a:pt x="1410" y="4"/>
                  <a:pt x="1410" y="4"/>
                </a:cubicBezTo>
                <a:cubicBezTo>
                  <a:pt x="1423" y="4"/>
                  <a:pt x="1423" y="4"/>
                  <a:pt x="1423" y="4"/>
                </a:cubicBezTo>
                <a:cubicBezTo>
                  <a:pt x="1423" y="5"/>
                  <a:pt x="1423" y="5"/>
                  <a:pt x="1423" y="5"/>
                </a:cubicBezTo>
                <a:cubicBezTo>
                  <a:pt x="1423" y="15"/>
                  <a:pt x="1422" y="19"/>
                  <a:pt x="1420" y="23"/>
                </a:cubicBezTo>
                <a:close/>
                <a:moveTo>
                  <a:pt x="1444" y="93"/>
                </a:moveTo>
                <a:cubicBezTo>
                  <a:pt x="1431" y="93"/>
                  <a:pt x="1425" y="90"/>
                  <a:pt x="1425" y="90"/>
                </a:cubicBezTo>
                <a:cubicBezTo>
                  <a:pt x="1428" y="83"/>
                  <a:pt x="1428" y="83"/>
                  <a:pt x="1428" y="83"/>
                </a:cubicBezTo>
                <a:cubicBezTo>
                  <a:pt x="1428" y="83"/>
                  <a:pt x="1433" y="86"/>
                  <a:pt x="1443" y="86"/>
                </a:cubicBezTo>
                <a:cubicBezTo>
                  <a:pt x="1451" y="86"/>
                  <a:pt x="1455" y="83"/>
                  <a:pt x="1455" y="77"/>
                </a:cubicBezTo>
                <a:cubicBezTo>
                  <a:pt x="1455" y="72"/>
                  <a:pt x="1453" y="71"/>
                  <a:pt x="1449" y="69"/>
                </a:cubicBezTo>
                <a:cubicBezTo>
                  <a:pt x="1439" y="63"/>
                  <a:pt x="1439" y="63"/>
                  <a:pt x="1439" y="63"/>
                </a:cubicBezTo>
                <a:cubicBezTo>
                  <a:pt x="1432" y="59"/>
                  <a:pt x="1428" y="55"/>
                  <a:pt x="1428" y="47"/>
                </a:cubicBezTo>
                <a:cubicBezTo>
                  <a:pt x="1428" y="35"/>
                  <a:pt x="1436" y="30"/>
                  <a:pt x="1448" y="30"/>
                </a:cubicBezTo>
                <a:cubicBezTo>
                  <a:pt x="1459" y="30"/>
                  <a:pt x="1464" y="34"/>
                  <a:pt x="1464" y="34"/>
                </a:cubicBezTo>
                <a:cubicBezTo>
                  <a:pt x="1462" y="41"/>
                  <a:pt x="1462" y="41"/>
                  <a:pt x="1462" y="41"/>
                </a:cubicBezTo>
                <a:cubicBezTo>
                  <a:pt x="1462" y="41"/>
                  <a:pt x="1457" y="37"/>
                  <a:pt x="1449" y="37"/>
                </a:cubicBezTo>
                <a:cubicBezTo>
                  <a:pt x="1444" y="37"/>
                  <a:pt x="1438" y="39"/>
                  <a:pt x="1438" y="45"/>
                </a:cubicBezTo>
                <a:cubicBezTo>
                  <a:pt x="1438" y="50"/>
                  <a:pt x="1440" y="51"/>
                  <a:pt x="1446" y="54"/>
                </a:cubicBezTo>
                <a:cubicBezTo>
                  <a:pt x="1455" y="59"/>
                  <a:pt x="1455" y="59"/>
                  <a:pt x="1455" y="59"/>
                </a:cubicBezTo>
                <a:cubicBezTo>
                  <a:pt x="1462" y="63"/>
                  <a:pt x="1466" y="68"/>
                  <a:pt x="1466" y="75"/>
                </a:cubicBezTo>
                <a:cubicBezTo>
                  <a:pt x="1466" y="90"/>
                  <a:pt x="1452" y="93"/>
                  <a:pt x="1444" y="93"/>
                </a:cubicBezTo>
                <a:close/>
                <a:moveTo>
                  <a:pt x="1587" y="93"/>
                </a:moveTo>
                <a:cubicBezTo>
                  <a:pt x="1575" y="93"/>
                  <a:pt x="1575" y="93"/>
                  <a:pt x="1575" y="93"/>
                </a:cubicBezTo>
                <a:cubicBezTo>
                  <a:pt x="1557" y="31"/>
                  <a:pt x="1557" y="31"/>
                  <a:pt x="1557" y="31"/>
                </a:cubicBezTo>
                <a:cubicBezTo>
                  <a:pt x="1556" y="25"/>
                  <a:pt x="1556" y="23"/>
                  <a:pt x="1556" y="23"/>
                </a:cubicBezTo>
                <a:cubicBezTo>
                  <a:pt x="1556" y="23"/>
                  <a:pt x="1556" y="25"/>
                  <a:pt x="1554" y="31"/>
                </a:cubicBezTo>
                <a:cubicBezTo>
                  <a:pt x="1536" y="93"/>
                  <a:pt x="1536" y="93"/>
                  <a:pt x="1536" y="93"/>
                </a:cubicBezTo>
                <a:cubicBezTo>
                  <a:pt x="1524" y="93"/>
                  <a:pt x="1524" y="93"/>
                  <a:pt x="1524" y="93"/>
                </a:cubicBezTo>
                <a:cubicBezTo>
                  <a:pt x="1500" y="8"/>
                  <a:pt x="1500" y="8"/>
                  <a:pt x="1500" y="8"/>
                </a:cubicBezTo>
                <a:cubicBezTo>
                  <a:pt x="1512" y="8"/>
                  <a:pt x="1512" y="8"/>
                  <a:pt x="1512" y="8"/>
                </a:cubicBezTo>
                <a:cubicBezTo>
                  <a:pt x="1530" y="72"/>
                  <a:pt x="1530" y="72"/>
                  <a:pt x="1530" y="72"/>
                </a:cubicBezTo>
                <a:cubicBezTo>
                  <a:pt x="1532" y="78"/>
                  <a:pt x="1532" y="81"/>
                  <a:pt x="1532" y="81"/>
                </a:cubicBezTo>
                <a:cubicBezTo>
                  <a:pt x="1532" y="81"/>
                  <a:pt x="1532" y="77"/>
                  <a:pt x="1534" y="72"/>
                </a:cubicBezTo>
                <a:cubicBezTo>
                  <a:pt x="1552" y="8"/>
                  <a:pt x="1552" y="8"/>
                  <a:pt x="1552" y="8"/>
                </a:cubicBezTo>
                <a:cubicBezTo>
                  <a:pt x="1562" y="8"/>
                  <a:pt x="1562" y="8"/>
                  <a:pt x="1562" y="8"/>
                </a:cubicBezTo>
                <a:cubicBezTo>
                  <a:pt x="1581" y="73"/>
                  <a:pt x="1581" y="73"/>
                  <a:pt x="1581" y="73"/>
                </a:cubicBezTo>
                <a:cubicBezTo>
                  <a:pt x="1582" y="77"/>
                  <a:pt x="1582" y="81"/>
                  <a:pt x="1582" y="81"/>
                </a:cubicBezTo>
                <a:cubicBezTo>
                  <a:pt x="1582" y="81"/>
                  <a:pt x="1583" y="77"/>
                  <a:pt x="1584" y="72"/>
                </a:cubicBezTo>
                <a:cubicBezTo>
                  <a:pt x="1603" y="8"/>
                  <a:pt x="1603" y="8"/>
                  <a:pt x="1603" y="8"/>
                </a:cubicBezTo>
                <a:cubicBezTo>
                  <a:pt x="1613" y="8"/>
                  <a:pt x="1613" y="8"/>
                  <a:pt x="1613" y="8"/>
                </a:cubicBezTo>
                <a:lnTo>
                  <a:pt x="1587" y="93"/>
                </a:lnTo>
                <a:close/>
                <a:moveTo>
                  <a:pt x="1643" y="94"/>
                </a:moveTo>
                <a:cubicBezTo>
                  <a:pt x="1626" y="94"/>
                  <a:pt x="1615" y="81"/>
                  <a:pt x="1615" y="63"/>
                </a:cubicBezTo>
                <a:cubicBezTo>
                  <a:pt x="1615" y="50"/>
                  <a:pt x="1621" y="30"/>
                  <a:pt x="1645" y="30"/>
                </a:cubicBezTo>
                <a:cubicBezTo>
                  <a:pt x="1662" y="30"/>
                  <a:pt x="1673" y="43"/>
                  <a:pt x="1673" y="61"/>
                </a:cubicBezTo>
                <a:cubicBezTo>
                  <a:pt x="1673" y="74"/>
                  <a:pt x="1667" y="94"/>
                  <a:pt x="1643" y="94"/>
                </a:cubicBezTo>
                <a:close/>
                <a:moveTo>
                  <a:pt x="1644" y="37"/>
                </a:moveTo>
                <a:cubicBezTo>
                  <a:pt x="1632" y="37"/>
                  <a:pt x="1628" y="46"/>
                  <a:pt x="1628" y="62"/>
                </a:cubicBezTo>
                <a:cubicBezTo>
                  <a:pt x="1628" y="76"/>
                  <a:pt x="1632" y="87"/>
                  <a:pt x="1644" y="87"/>
                </a:cubicBezTo>
                <a:cubicBezTo>
                  <a:pt x="1656" y="87"/>
                  <a:pt x="1660" y="78"/>
                  <a:pt x="1660" y="62"/>
                </a:cubicBezTo>
                <a:cubicBezTo>
                  <a:pt x="1660" y="48"/>
                  <a:pt x="1656" y="37"/>
                  <a:pt x="1644" y="37"/>
                </a:cubicBezTo>
                <a:close/>
                <a:moveTo>
                  <a:pt x="1719" y="42"/>
                </a:moveTo>
                <a:cubicBezTo>
                  <a:pt x="1718" y="41"/>
                  <a:pt x="1715" y="39"/>
                  <a:pt x="1710" y="39"/>
                </a:cubicBezTo>
                <a:cubicBezTo>
                  <a:pt x="1704" y="39"/>
                  <a:pt x="1700" y="42"/>
                  <a:pt x="1700" y="42"/>
                </a:cubicBezTo>
                <a:cubicBezTo>
                  <a:pt x="1700" y="92"/>
                  <a:pt x="1700" y="92"/>
                  <a:pt x="1700" y="92"/>
                </a:cubicBezTo>
                <a:cubicBezTo>
                  <a:pt x="1688" y="92"/>
                  <a:pt x="1688" y="92"/>
                  <a:pt x="1688" y="92"/>
                </a:cubicBezTo>
                <a:cubicBezTo>
                  <a:pt x="1688" y="32"/>
                  <a:pt x="1688" y="32"/>
                  <a:pt x="1688" y="32"/>
                </a:cubicBezTo>
                <a:cubicBezTo>
                  <a:pt x="1700" y="32"/>
                  <a:pt x="1700" y="32"/>
                  <a:pt x="1700" y="32"/>
                </a:cubicBezTo>
                <a:cubicBezTo>
                  <a:pt x="1700" y="39"/>
                  <a:pt x="1700" y="39"/>
                  <a:pt x="1700" y="39"/>
                </a:cubicBezTo>
                <a:cubicBezTo>
                  <a:pt x="1700" y="39"/>
                  <a:pt x="1705" y="30"/>
                  <a:pt x="1714" y="30"/>
                </a:cubicBezTo>
                <a:cubicBezTo>
                  <a:pt x="1719" y="30"/>
                  <a:pt x="1721" y="32"/>
                  <a:pt x="1723" y="32"/>
                </a:cubicBezTo>
                <a:lnTo>
                  <a:pt x="1719" y="42"/>
                </a:lnTo>
                <a:close/>
                <a:moveTo>
                  <a:pt x="1769" y="92"/>
                </a:moveTo>
                <a:cubicBezTo>
                  <a:pt x="1746" y="60"/>
                  <a:pt x="1746" y="60"/>
                  <a:pt x="1746" y="60"/>
                </a:cubicBezTo>
                <a:cubicBezTo>
                  <a:pt x="1746" y="92"/>
                  <a:pt x="1746" y="92"/>
                  <a:pt x="1746" y="92"/>
                </a:cubicBezTo>
                <a:cubicBezTo>
                  <a:pt x="1734" y="92"/>
                  <a:pt x="1734" y="92"/>
                  <a:pt x="1734" y="92"/>
                </a:cubicBezTo>
                <a:cubicBezTo>
                  <a:pt x="1734" y="0"/>
                  <a:pt x="1734" y="0"/>
                  <a:pt x="1734" y="0"/>
                </a:cubicBezTo>
                <a:cubicBezTo>
                  <a:pt x="1746" y="0"/>
                  <a:pt x="1746" y="0"/>
                  <a:pt x="1746" y="0"/>
                </a:cubicBezTo>
                <a:cubicBezTo>
                  <a:pt x="1746" y="58"/>
                  <a:pt x="1746" y="58"/>
                  <a:pt x="1746" y="58"/>
                </a:cubicBezTo>
                <a:cubicBezTo>
                  <a:pt x="1770" y="32"/>
                  <a:pt x="1770" y="32"/>
                  <a:pt x="1770" y="32"/>
                </a:cubicBezTo>
                <a:cubicBezTo>
                  <a:pt x="1783" y="32"/>
                  <a:pt x="1783" y="32"/>
                  <a:pt x="1783" y="32"/>
                </a:cubicBezTo>
                <a:cubicBezTo>
                  <a:pt x="1757" y="57"/>
                  <a:pt x="1757" y="57"/>
                  <a:pt x="1757" y="57"/>
                </a:cubicBezTo>
                <a:cubicBezTo>
                  <a:pt x="1783" y="92"/>
                  <a:pt x="1783" y="92"/>
                  <a:pt x="1783" y="92"/>
                </a:cubicBezTo>
                <a:lnTo>
                  <a:pt x="1769" y="92"/>
                </a:lnTo>
                <a:close/>
                <a:moveTo>
                  <a:pt x="1803" y="99"/>
                </a:moveTo>
                <a:cubicBezTo>
                  <a:pt x="1799" y="106"/>
                  <a:pt x="1792" y="110"/>
                  <a:pt x="1792" y="110"/>
                </a:cubicBezTo>
                <a:cubicBezTo>
                  <a:pt x="1789" y="106"/>
                  <a:pt x="1789" y="106"/>
                  <a:pt x="1789" y="106"/>
                </a:cubicBezTo>
                <a:cubicBezTo>
                  <a:pt x="1789" y="106"/>
                  <a:pt x="1794" y="100"/>
                  <a:pt x="1794" y="89"/>
                </a:cubicBezTo>
                <a:cubicBezTo>
                  <a:pt x="1794" y="83"/>
                  <a:pt x="1793" y="80"/>
                  <a:pt x="1793" y="80"/>
                </a:cubicBezTo>
                <a:cubicBezTo>
                  <a:pt x="1805" y="80"/>
                  <a:pt x="1805" y="80"/>
                  <a:pt x="1805" y="80"/>
                </a:cubicBezTo>
                <a:cubicBezTo>
                  <a:pt x="1805" y="80"/>
                  <a:pt x="1805" y="80"/>
                  <a:pt x="1805" y="80"/>
                </a:cubicBezTo>
                <a:cubicBezTo>
                  <a:pt x="1805" y="91"/>
                  <a:pt x="1804" y="95"/>
                  <a:pt x="1803" y="99"/>
                </a:cubicBezTo>
                <a:close/>
                <a:moveTo>
                  <a:pt x="1878" y="92"/>
                </a:moveTo>
                <a:cubicBezTo>
                  <a:pt x="1878" y="87"/>
                  <a:pt x="1878" y="87"/>
                  <a:pt x="1878" y="87"/>
                </a:cubicBezTo>
                <a:cubicBezTo>
                  <a:pt x="1878" y="87"/>
                  <a:pt x="1873" y="93"/>
                  <a:pt x="1863" y="93"/>
                </a:cubicBezTo>
                <a:cubicBezTo>
                  <a:pt x="1852" y="93"/>
                  <a:pt x="1844" y="87"/>
                  <a:pt x="1844" y="76"/>
                </a:cubicBezTo>
                <a:cubicBezTo>
                  <a:pt x="1844" y="70"/>
                  <a:pt x="1847" y="65"/>
                  <a:pt x="1851" y="62"/>
                </a:cubicBezTo>
                <a:cubicBezTo>
                  <a:pt x="1855" y="59"/>
                  <a:pt x="1862" y="58"/>
                  <a:pt x="1869" y="58"/>
                </a:cubicBezTo>
                <a:cubicBezTo>
                  <a:pt x="1873" y="58"/>
                  <a:pt x="1878" y="59"/>
                  <a:pt x="1878" y="59"/>
                </a:cubicBezTo>
                <a:cubicBezTo>
                  <a:pt x="1878" y="54"/>
                  <a:pt x="1878" y="54"/>
                  <a:pt x="1878" y="54"/>
                </a:cubicBezTo>
                <a:cubicBezTo>
                  <a:pt x="1878" y="51"/>
                  <a:pt x="1878" y="46"/>
                  <a:pt x="1877" y="44"/>
                </a:cubicBezTo>
                <a:cubicBezTo>
                  <a:pt x="1876" y="39"/>
                  <a:pt x="1871" y="37"/>
                  <a:pt x="1866" y="37"/>
                </a:cubicBezTo>
                <a:cubicBezTo>
                  <a:pt x="1858" y="37"/>
                  <a:pt x="1853" y="40"/>
                  <a:pt x="1853" y="40"/>
                </a:cubicBezTo>
                <a:cubicBezTo>
                  <a:pt x="1850" y="33"/>
                  <a:pt x="1850" y="33"/>
                  <a:pt x="1850" y="33"/>
                </a:cubicBezTo>
                <a:cubicBezTo>
                  <a:pt x="1850" y="33"/>
                  <a:pt x="1857" y="30"/>
                  <a:pt x="1869" y="30"/>
                </a:cubicBezTo>
                <a:cubicBezTo>
                  <a:pt x="1885" y="30"/>
                  <a:pt x="1888" y="39"/>
                  <a:pt x="1888" y="42"/>
                </a:cubicBezTo>
                <a:cubicBezTo>
                  <a:pt x="1889" y="45"/>
                  <a:pt x="1889" y="55"/>
                  <a:pt x="1889" y="57"/>
                </a:cubicBezTo>
                <a:cubicBezTo>
                  <a:pt x="1889" y="92"/>
                  <a:pt x="1889" y="92"/>
                  <a:pt x="1889" y="92"/>
                </a:cubicBezTo>
                <a:lnTo>
                  <a:pt x="1878" y="92"/>
                </a:lnTo>
                <a:close/>
                <a:moveTo>
                  <a:pt x="1878" y="64"/>
                </a:moveTo>
                <a:cubicBezTo>
                  <a:pt x="1878" y="64"/>
                  <a:pt x="1876" y="64"/>
                  <a:pt x="1871" y="64"/>
                </a:cubicBezTo>
                <a:cubicBezTo>
                  <a:pt x="1867" y="64"/>
                  <a:pt x="1863" y="65"/>
                  <a:pt x="1861" y="66"/>
                </a:cubicBezTo>
                <a:cubicBezTo>
                  <a:pt x="1857" y="68"/>
                  <a:pt x="1856" y="72"/>
                  <a:pt x="1856" y="75"/>
                </a:cubicBezTo>
                <a:cubicBezTo>
                  <a:pt x="1856" y="84"/>
                  <a:pt x="1862" y="86"/>
                  <a:pt x="1868" y="86"/>
                </a:cubicBezTo>
                <a:cubicBezTo>
                  <a:pt x="1874" y="86"/>
                  <a:pt x="1878" y="84"/>
                  <a:pt x="1878" y="84"/>
                </a:cubicBezTo>
                <a:lnTo>
                  <a:pt x="1878" y="64"/>
                </a:lnTo>
                <a:close/>
                <a:moveTo>
                  <a:pt x="1946" y="92"/>
                </a:moveTo>
                <a:cubicBezTo>
                  <a:pt x="1946" y="60"/>
                  <a:pt x="1946" y="60"/>
                  <a:pt x="1946" y="60"/>
                </a:cubicBezTo>
                <a:cubicBezTo>
                  <a:pt x="1946" y="56"/>
                  <a:pt x="1946" y="52"/>
                  <a:pt x="1945" y="49"/>
                </a:cubicBezTo>
                <a:cubicBezTo>
                  <a:pt x="1944" y="41"/>
                  <a:pt x="1939" y="38"/>
                  <a:pt x="1931" y="38"/>
                </a:cubicBezTo>
                <a:cubicBezTo>
                  <a:pt x="1924" y="38"/>
                  <a:pt x="1919" y="41"/>
                  <a:pt x="1919" y="41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08" y="92"/>
                  <a:pt x="1908" y="92"/>
                  <a:pt x="1908" y="92"/>
                </a:cubicBezTo>
                <a:cubicBezTo>
                  <a:pt x="1908" y="32"/>
                  <a:pt x="1908" y="32"/>
                  <a:pt x="1908" y="32"/>
                </a:cubicBezTo>
                <a:cubicBezTo>
                  <a:pt x="1919" y="32"/>
                  <a:pt x="1919" y="32"/>
                  <a:pt x="1919" y="32"/>
                </a:cubicBezTo>
                <a:cubicBezTo>
                  <a:pt x="1919" y="38"/>
                  <a:pt x="1919" y="38"/>
                  <a:pt x="1919" y="38"/>
                </a:cubicBezTo>
                <a:cubicBezTo>
                  <a:pt x="1919" y="38"/>
                  <a:pt x="1925" y="30"/>
                  <a:pt x="1937" y="30"/>
                </a:cubicBezTo>
                <a:cubicBezTo>
                  <a:pt x="1950" y="30"/>
                  <a:pt x="1955" y="38"/>
                  <a:pt x="1956" y="44"/>
                </a:cubicBezTo>
                <a:cubicBezTo>
                  <a:pt x="1957" y="48"/>
                  <a:pt x="1957" y="53"/>
                  <a:pt x="1957" y="56"/>
                </a:cubicBezTo>
                <a:cubicBezTo>
                  <a:pt x="1957" y="92"/>
                  <a:pt x="1957" y="92"/>
                  <a:pt x="1957" y="92"/>
                </a:cubicBezTo>
                <a:lnTo>
                  <a:pt x="1946" y="92"/>
                </a:lnTo>
                <a:close/>
                <a:moveTo>
                  <a:pt x="2015" y="92"/>
                </a:moveTo>
                <a:cubicBezTo>
                  <a:pt x="2015" y="86"/>
                  <a:pt x="2015" y="86"/>
                  <a:pt x="2015" y="86"/>
                </a:cubicBezTo>
                <a:cubicBezTo>
                  <a:pt x="2015" y="86"/>
                  <a:pt x="2010" y="93"/>
                  <a:pt x="1998" y="93"/>
                </a:cubicBezTo>
                <a:cubicBezTo>
                  <a:pt x="1984" y="93"/>
                  <a:pt x="1973" y="83"/>
                  <a:pt x="1973" y="63"/>
                </a:cubicBezTo>
                <a:cubicBezTo>
                  <a:pt x="1973" y="43"/>
                  <a:pt x="1986" y="31"/>
                  <a:pt x="2002" y="31"/>
                </a:cubicBezTo>
                <a:cubicBezTo>
                  <a:pt x="2011" y="31"/>
                  <a:pt x="2015" y="33"/>
                  <a:pt x="2015" y="33"/>
                </a:cubicBezTo>
                <a:cubicBezTo>
                  <a:pt x="2015" y="0"/>
                  <a:pt x="2015" y="0"/>
                  <a:pt x="2015" y="0"/>
                </a:cubicBezTo>
                <a:cubicBezTo>
                  <a:pt x="2027" y="0"/>
                  <a:pt x="2027" y="0"/>
                  <a:pt x="2027" y="0"/>
                </a:cubicBezTo>
                <a:cubicBezTo>
                  <a:pt x="2027" y="92"/>
                  <a:pt x="2027" y="92"/>
                  <a:pt x="2027" y="92"/>
                </a:cubicBezTo>
                <a:lnTo>
                  <a:pt x="2015" y="92"/>
                </a:lnTo>
                <a:close/>
                <a:moveTo>
                  <a:pt x="2015" y="38"/>
                </a:moveTo>
                <a:cubicBezTo>
                  <a:pt x="2015" y="38"/>
                  <a:pt x="2012" y="37"/>
                  <a:pt x="2006" y="37"/>
                </a:cubicBezTo>
                <a:cubicBezTo>
                  <a:pt x="1992" y="37"/>
                  <a:pt x="1985" y="46"/>
                  <a:pt x="1985" y="62"/>
                </a:cubicBezTo>
                <a:cubicBezTo>
                  <a:pt x="1985" y="76"/>
                  <a:pt x="1992" y="86"/>
                  <a:pt x="2004" y="86"/>
                </a:cubicBezTo>
                <a:cubicBezTo>
                  <a:pt x="2011" y="86"/>
                  <a:pt x="2015" y="83"/>
                  <a:pt x="2015" y="83"/>
                </a:cubicBezTo>
                <a:lnTo>
                  <a:pt x="2015" y="38"/>
                </a:lnTo>
                <a:close/>
              </a:path>
            </a:pathLst>
          </a:custGeom>
          <a:solidFill>
            <a:srgbClr val="50575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title="life is now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15000" y="5102352"/>
            <a:ext cx="1765808" cy="8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3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2880" y="457200"/>
            <a:ext cx="4792804" cy="47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685800"/>
            <a:ext cx="384048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468880"/>
            <a:ext cx="3840480" cy="9144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0" name="Group 9" title="Edwards"/>
          <p:cNvGrpSpPr/>
          <p:nvPr userDrawn="1"/>
        </p:nvGrpSpPr>
        <p:grpSpPr>
          <a:xfrm>
            <a:off x="7463917" y="4872990"/>
            <a:ext cx="1344168" cy="1647066"/>
            <a:chOff x="6126099" y="2617470"/>
            <a:chExt cx="1344168" cy="164706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126099" y="2617470"/>
              <a:ext cx="1344168" cy="1647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Freeform 14"/>
            <p:cNvSpPr>
              <a:spLocks noEditPoints="1"/>
            </p:cNvSpPr>
            <p:nvPr/>
          </p:nvSpPr>
          <p:spPr bwMode="black">
            <a:xfrm>
              <a:off x="6327805" y="3836840"/>
              <a:ext cx="938861" cy="221864"/>
            </a:xfrm>
            <a:custGeom>
              <a:avLst/>
              <a:gdLst>
                <a:gd name="T0" fmla="*/ 729 w 2938"/>
                <a:gd name="T1" fmla="*/ 13 h 694"/>
                <a:gd name="T2" fmla="*/ 798 w 2938"/>
                <a:gd name="T3" fmla="*/ 349 h 694"/>
                <a:gd name="T4" fmla="*/ 526 w 2938"/>
                <a:gd name="T5" fmla="*/ 475 h 694"/>
                <a:gd name="T6" fmla="*/ 798 w 2938"/>
                <a:gd name="T7" fmla="*/ 612 h 694"/>
                <a:gd name="T8" fmla="*/ 928 w 2938"/>
                <a:gd name="T9" fmla="*/ 654 h 694"/>
                <a:gd name="T10" fmla="*/ 798 w 2938"/>
                <a:gd name="T11" fmla="*/ 547 h 694"/>
                <a:gd name="T12" fmla="*/ 608 w 2938"/>
                <a:gd name="T13" fmla="*/ 420 h 694"/>
                <a:gd name="T14" fmla="*/ 798 w 2938"/>
                <a:gd name="T15" fmla="*/ 547 h 694"/>
                <a:gd name="T16" fmla="*/ 1516 w 2938"/>
                <a:gd name="T17" fmla="*/ 299 h 694"/>
                <a:gd name="T18" fmla="*/ 1323 w 2938"/>
                <a:gd name="T19" fmla="*/ 694 h 694"/>
                <a:gd name="T20" fmla="*/ 1123 w 2938"/>
                <a:gd name="T21" fmla="*/ 694 h 694"/>
                <a:gd name="T22" fmla="*/ 933 w 2938"/>
                <a:gd name="T23" fmla="*/ 278 h 694"/>
                <a:gd name="T24" fmla="*/ 1061 w 2938"/>
                <a:gd name="T25" fmla="*/ 299 h 694"/>
                <a:gd name="T26" fmla="*/ 1178 w 2938"/>
                <a:gd name="T27" fmla="*/ 299 h 694"/>
                <a:gd name="T28" fmla="*/ 1315 w 2938"/>
                <a:gd name="T29" fmla="*/ 278 h 694"/>
                <a:gd name="T30" fmla="*/ 1356 w 2938"/>
                <a:gd name="T31" fmla="*/ 562 h 694"/>
                <a:gd name="T32" fmla="*/ 1403 w 2938"/>
                <a:gd name="T33" fmla="*/ 299 h 694"/>
                <a:gd name="T34" fmla="*/ 441 w 2938"/>
                <a:gd name="T35" fmla="*/ 481 h 694"/>
                <a:gd name="T36" fmla="*/ 0 w 2938"/>
                <a:gd name="T37" fmla="*/ 676 h 694"/>
                <a:gd name="T38" fmla="*/ 64 w 2938"/>
                <a:gd name="T39" fmla="*/ 35 h 694"/>
                <a:gd name="T40" fmla="*/ 429 w 2938"/>
                <a:gd name="T41" fmla="*/ 13 h 694"/>
                <a:gd name="T42" fmla="*/ 416 w 2938"/>
                <a:gd name="T43" fmla="*/ 144 h 694"/>
                <a:gd name="T44" fmla="*/ 151 w 2938"/>
                <a:gd name="T45" fmla="*/ 325 h 694"/>
                <a:gd name="T46" fmla="*/ 334 w 2938"/>
                <a:gd name="T47" fmla="*/ 216 h 694"/>
                <a:gd name="T48" fmla="*/ 212 w 2938"/>
                <a:gd name="T49" fmla="*/ 346 h 694"/>
                <a:gd name="T50" fmla="*/ 293 w 2938"/>
                <a:gd name="T51" fmla="*/ 654 h 694"/>
                <a:gd name="T52" fmla="*/ 2582 w 2938"/>
                <a:gd name="T53" fmla="*/ 0 h 694"/>
                <a:gd name="T54" fmla="*/ 2442 w 2938"/>
                <a:gd name="T55" fmla="*/ 35 h 694"/>
                <a:gd name="T56" fmla="*/ 2509 w 2938"/>
                <a:gd name="T57" fmla="*/ 349 h 694"/>
                <a:gd name="T58" fmla="*/ 2405 w 2938"/>
                <a:gd name="T59" fmla="*/ 688 h 694"/>
                <a:gd name="T60" fmla="*/ 2511 w 2938"/>
                <a:gd name="T61" fmla="*/ 676 h 694"/>
                <a:gd name="T62" fmla="*/ 2582 w 2938"/>
                <a:gd name="T63" fmla="*/ 654 h 694"/>
                <a:gd name="T64" fmla="*/ 2403 w 2938"/>
                <a:gd name="T65" fmla="*/ 667 h 694"/>
                <a:gd name="T66" fmla="*/ 2402 w 2938"/>
                <a:gd name="T67" fmla="*/ 288 h 694"/>
                <a:gd name="T68" fmla="*/ 2938 w 2938"/>
                <a:gd name="T69" fmla="*/ 548 h 694"/>
                <a:gd name="T70" fmla="*/ 2709 w 2938"/>
                <a:gd name="T71" fmla="*/ 680 h 694"/>
                <a:gd name="T72" fmla="*/ 2703 w 2938"/>
                <a:gd name="T73" fmla="*/ 540 h 694"/>
                <a:gd name="T74" fmla="*/ 2810 w 2938"/>
                <a:gd name="T75" fmla="*/ 504 h 694"/>
                <a:gd name="T76" fmla="*/ 2882 w 2938"/>
                <a:gd name="T77" fmla="*/ 293 h 694"/>
                <a:gd name="T78" fmla="*/ 2912 w 2938"/>
                <a:gd name="T79" fmla="*/ 266 h 694"/>
                <a:gd name="T80" fmla="*/ 2799 w 2938"/>
                <a:gd name="T81" fmla="*/ 288 h 694"/>
                <a:gd name="T82" fmla="*/ 2842 w 2938"/>
                <a:gd name="T83" fmla="*/ 429 h 694"/>
                <a:gd name="T84" fmla="*/ 1817 w 2938"/>
                <a:gd name="T85" fmla="*/ 600 h 694"/>
                <a:gd name="T86" fmla="*/ 1555 w 2938"/>
                <a:gd name="T87" fmla="*/ 372 h 694"/>
                <a:gd name="T88" fmla="*/ 1608 w 2938"/>
                <a:gd name="T89" fmla="*/ 321 h 694"/>
                <a:gd name="T90" fmla="*/ 1746 w 2938"/>
                <a:gd name="T91" fmla="*/ 452 h 694"/>
                <a:gd name="T92" fmla="*/ 1639 w 2938"/>
                <a:gd name="T93" fmla="*/ 689 h 694"/>
                <a:gd name="T94" fmla="*/ 1891 w 2938"/>
                <a:gd name="T95" fmla="*/ 634 h 694"/>
                <a:gd name="T96" fmla="*/ 1746 w 2938"/>
                <a:gd name="T97" fmla="*/ 576 h 694"/>
                <a:gd name="T98" fmla="*/ 1720 w 2938"/>
                <a:gd name="T99" fmla="*/ 474 h 694"/>
                <a:gd name="T100" fmla="*/ 2205 w 2938"/>
                <a:gd name="T101" fmla="*/ 329 h 694"/>
                <a:gd name="T102" fmla="*/ 2153 w 2938"/>
                <a:gd name="T103" fmla="*/ 291 h 694"/>
                <a:gd name="T104" fmla="*/ 2045 w 2938"/>
                <a:gd name="T105" fmla="*/ 654 h 694"/>
                <a:gd name="T106" fmla="*/ 1917 w 2938"/>
                <a:gd name="T107" fmla="*/ 676 h 694"/>
                <a:gd name="T108" fmla="*/ 1974 w 2938"/>
                <a:gd name="T109" fmla="*/ 299 h 694"/>
                <a:gd name="T110" fmla="*/ 1966 w 2938"/>
                <a:gd name="T111" fmla="*/ 278 h 694"/>
                <a:gd name="T112" fmla="*/ 2046 w 2938"/>
                <a:gd name="T113" fmla="*/ 366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38" h="694">
                  <a:moveTo>
                    <a:pt x="869" y="0"/>
                  </a:moveTo>
                  <a:cubicBezTo>
                    <a:pt x="852" y="8"/>
                    <a:pt x="826" y="13"/>
                    <a:pt x="790" y="13"/>
                  </a:cubicBezTo>
                  <a:cubicBezTo>
                    <a:pt x="729" y="13"/>
                    <a:pt x="729" y="13"/>
                    <a:pt x="729" y="13"/>
                  </a:cubicBezTo>
                  <a:cubicBezTo>
                    <a:pt x="729" y="35"/>
                    <a:pt x="729" y="35"/>
                    <a:pt x="729" y="35"/>
                  </a:cubicBezTo>
                  <a:cubicBezTo>
                    <a:pt x="798" y="35"/>
                    <a:pt x="798" y="35"/>
                    <a:pt x="798" y="35"/>
                  </a:cubicBezTo>
                  <a:cubicBezTo>
                    <a:pt x="798" y="349"/>
                    <a:pt x="798" y="349"/>
                    <a:pt x="798" y="349"/>
                  </a:cubicBezTo>
                  <a:cubicBezTo>
                    <a:pt x="796" y="349"/>
                    <a:pt x="796" y="349"/>
                    <a:pt x="796" y="349"/>
                  </a:cubicBezTo>
                  <a:cubicBezTo>
                    <a:pt x="771" y="293"/>
                    <a:pt x="729" y="266"/>
                    <a:pt x="684" y="266"/>
                  </a:cubicBezTo>
                  <a:cubicBezTo>
                    <a:pt x="604" y="266"/>
                    <a:pt x="526" y="347"/>
                    <a:pt x="526" y="475"/>
                  </a:cubicBezTo>
                  <a:cubicBezTo>
                    <a:pt x="526" y="604"/>
                    <a:pt x="599" y="688"/>
                    <a:pt x="692" y="688"/>
                  </a:cubicBezTo>
                  <a:cubicBezTo>
                    <a:pt x="735" y="688"/>
                    <a:pt x="770" y="664"/>
                    <a:pt x="796" y="612"/>
                  </a:cubicBezTo>
                  <a:cubicBezTo>
                    <a:pt x="798" y="612"/>
                    <a:pt x="798" y="612"/>
                    <a:pt x="798" y="612"/>
                  </a:cubicBezTo>
                  <a:cubicBezTo>
                    <a:pt x="798" y="676"/>
                    <a:pt x="798" y="676"/>
                    <a:pt x="798" y="676"/>
                  </a:cubicBezTo>
                  <a:cubicBezTo>
                    <a:pt x="928" y="676"/>
                    <a:pt x="928" y="676"/>
                    <a:pt x="928" y="676"/>
                  </a:cubicBezTo>
                  <a:cubicBezTo>
                    <a:pt x="928" y="654"/>
                    <a:pt x="928" y="654"/>
                    <a:pt x="928" y="654"/>
                  </a:cubicBezTo>
                  <a:cubicBezTo>
                    <a:pt x="869" y="654"/>
                    <a:pt x="869" y="654"/>
                    <a:pt x="869" y="654"/>
                  </a:cubicBezTo>
                  <a:lnTo>
                    <a:pt x="869" y="0"/>
                  </a:lnTo>
                  <a:close/>
                  <a:moveTo>
                    <a:pt x="798" y="547"/>
                  </a:moveTo>
                  <a:cubicBezTo>
                    <a:pt x="782" y="611"/>
                    <a:pt x="750" y="667"/>
                    <a:pt x="690" y="667"/>
                  </a:cubicBezTo>
                  <a:cubicBezTo>
                    <a:pt x="632" y="667"/>
                    <a:pt x="608" y="623"/>
                    <a:pt x="608" y="531"/>
                  </a:cubicBezTo>
                  <a:cubicBezTo>
                    <a:pt x="608" y="420"/>
                    <a:pt x="608" y="420"/>
                    <a:pt x="608" y="420"/>
                  </a:cubicBezTo>
                  <a:cubicBezTo>
                    <a:pt x="608" y="333"/>
                    <a:pt x="635" y="288"/>
                    <a:pt x="689" y="288"/>
                  </a:cubicBezTo>
                  <a:cubicBezTo>
                    <a:pt x="741" y="288"/>
                    <a:pt x="781" y="345"/>
                    <a:pt x="798" y="416"/>
                  </a:cubicBezTo>
                  <a:lnTo>
                    <a:pt x="798" y="547"/>
                  </a:lnTo>
                  <a:close/>
                  <a:moveTo>
                    <a:pt x="1389" y="278"/>
                  </a:moveTo>
                  <a:cubicBezTo>
                    <a:pt x="1516" y="278"/>
                    <a:pt x="1516" y="278"/>
                    <a:pt x="1516" y="278"/>
                  </a:cubicBezTo>
                  <a:cubicBezTo>
                    <a:pt x="1516" y="299"/>
                    <a:pt x="1516" y="299"/>
                    <a:pt x="1516" y="299"/>
                  </a:cubicBezTo>
                  <a:cubicBezTo>
                    <a:pt x="1475" y="299"/>
                    <a:pt x="1466" y="313"/>
                    <a:pt x="1448" y="364"/>
                  </a:cubicBezTo>
                  <a:cubicBezTo>
                    <a:pt x="1435" y="402"/>
                    <a:pt x="1332" y="694"/>
                    <a:pt x="1332" y="694"/>
                  </a:cubicBezTo>
                  <a:cubicBezTo>
                    <a:pt x="1323" y="694"/>
                    <a:pt x="1323" y="694"/>
                    <a:pt x="1323" y="694"/>
                  </a:cubicBezTo>
                  <a:cubicBezTo>
                    <a:pt x="1226" y="430"/>
                    <a:pt x="1226" y="430"/>
                    <a:pt x="1226" y="430"/>
                  </a:cubicBezTo>
                  <a:cubicBezTo>
                    <a:pt x="1132" y="694"/>
                    <a:pt x="1132" y="694"/>
                    <a:pt x="1132" y="694"/>
                  </a:cubicBezTo>
                  <a:cubicBezTo>
                    <a:pt x="1123" y="694"/>
                    <a:pt x="1123" y="694"/>
                    <a:pt x="1123" y="694"/>
                  </a:cubicBezTo>
                  <a:cubicBezTo>
                    <a:pt x="979" y="299"/>
                    <a:pt x="979" y="299"/>
                    <a:pt x="979" y="299"/>
                  </a:cubicBezTo>
                  <a:cubicBezTo>
                    <a:pt x="933" y="299"/>
                    <a:pt x="933" y="299"/>
                    <a:pt x="933" y="299"/>
                  </a:cubicBezTo>
                  <a:cubicBezTo>
                    <a:pt x="933" y="278"/>
                    <a:pt x="933" y="278"/>
                    <a:pt x="933" y="278"/>
                  </a:cubicBezTo>
                  <a:cubicBezTo>
                    <a:pt x="1102" y="278"/>
                    <a:pt x="1102" y="278"/>
                    <a:pt x="1102" y="278"/>
                  </a:cubicBezTo>
                  <a:cubicBezTo>
                    <a:pt x="1102" y="299"/>
                    <a:pt x="1102" y="299"/>
                    <a:pt x="1102" y="299"/>
                  </a:cubicBezTo>
                  <a:cubicBezTo>
                    <a:pt x="1061" y="299"/>
                    <a:pt x="1061" y="299"/>
                    <a:pt x="1061" y="299"/>
                  </a:cubicBezTo>
                  <a:cubicBezTo>
                    <a:pt x="1157" y="562"/>
                    <a:pt x="1157" y="562"/>
                    <a:pt x="1157" y="562"/>
                  </a:cubicBezTo>
                  <a:cubicBezTo>
                    <a:pt x="1215" y="399"/>
                    <a:pt x="1215" y="399"/>
                    <a:pt x="1215" y="399"/>
                  </a:cubicBezTo>
                  <a:cubicBezTo>
                    <a:pt x="1178" y="299"/>
                    <a:pt x="1178" y="299"/>
                    <a:pt x="1178" y="299"/>
                  </a:cubicBezTo>
                  <a:cubicBezTo>
                    <a:pt x="1130" y="299"/>
                    <a:pt x="1130" y="299"/>
                    <a:pt x="1130" y="299"/>
                  </a:cubicBezTo>
                  <a:cubicBezTo>
                    <a:pt x="1130" y="278"/>
                    <a:pt x="1130" y="278"/>
                    <a:pt x="1130" y="278"/>
                  </a:cubicBezTo>
                  <a:cubicBezTo>
                    <a:pt x="1315" y="278"/>
                    <a:pt x="1315" y="278"/>
                    <a:pt x="1315" y="278"/>
                  </a:cubicBezTo>
                  <a:cubicBezTo>
                    <a:pt x="1315" y="299"/>
                    <a:pt x="1315" y="299"/>
                    <a:pt x="1315" y="299"/>
                  </a:cubicBezTo>
                  <a:cubicBezTo>
                    <a:pt x="1260" y="299"/>
                    <a:pt x="1260" y="299"/>
                    <a:pt x="1260" y="299"/>
                  </a:cubicBezTo>
                  <a:cubicBezTo>
                    <a:pt x="1356" y="562"/>
                    <a:pt x="1356" y="562"/>
                    <a:pt x="1356" y="562"/>
                  </a:cubicBezTo>
                  <a:cubicBezTo>
                    <a:pt x="1423" y="369"/>
                    <a:pt x="1423" y="369"/>
                    <a:pt x="1423" y="369"/>
                  </a:cubicBezTo>
                  <a:cubicBezTo>
                    <a:pt x="1431" y="346"/>
                    <a:pt x="1434" y="336"/>
                    <a:pt x="1434" y="324"/>
                  </a:cubicBezTo>
                  <a:cubicBezTo>
                    <a:pt x="1434" y="307"/>
                    <a:pt x="1426" y="299"/>
                    <a:pt x="1403" y="299"/>
                  </a:cubicBezTo>
                  <a:cubicBezTo>
                    <a:pt x="1389" y="299"/>
                    <a:pt x="1389" y="299"/>
                    <a:pt x="1389" y="299"/>
                  </a:cubicBezTo>
                  <a:lnTo>
                    <a:pt x="1389" y="278"/>
                  </a:lnTo>
                  <a:close/>
                  <a:moveTo>
                    <a:pt x="441" y="481"/>
                  </a:moveTo>
                  <a:cubicBezTo>
                    <a:pt x="462" y="481"/>
                    <a:pt x="462" y="481"/>
                    <a:pt x="462" y="481"/>
                  </a:cubicBezTo>
                  <a:cubicBezTo>
                    <a:pt x="445" y="676"/>
                    <a:pt x="445" y="676"/>
                    <a:pt x="445" y="676"/>
                  </a:cubicBezTo>
                  <a:cubicBezTo>
                    <a:pt x="0" y="676"/>
                    <a:pt x="0" y="676"/>
                    <a:pt x="0" y="676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64" y="654"/>
                    <a:pt x="64" y="654"/>
                    <a:pt x="64" y="654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29" y="13"/>
                    <a:pt x="429" y="13"/>
                    <a:pt x="429" y="13"/>
                  </a:cubicBezTo>
                  <a:cubicBezTo>
                    <a:pt x="440" y="164"/>
                    <a:pt x="440" y="164"/>
                    <a:pt x="440" y="164"/>
                  </a:cubicBezTo>
                  <a:cubicBezTo>
                    <a:pt x="418" y="164"/>
                    <a:pt x="418" y="164"/>
                    <a:pt x="418" y="164"/>
                  </a:cubicBezTo>
                  <a:cubicBezTo>
                    <a:pt x="418" y="164"/>
                    <a:pt x="418" y="159"/>
                    <a:pt x="416" y="144"/>
                  </a:cubicBezTo>
                  <a:cubicBezTo>
                    <a:pt x="404" y="63"/>
                    <a:pt x="354" y="35"/>
                    <a:pt x="292" y="35"/>
                  </a:cubicBezTo>
                  <a:cubicBezTo>
                    <a:pt x="151" y="35"/>
                    <a:pt x="151" y="35"/>
                    <a:pt x="151" y="35"/>
                  </a:cubicBezTo>
                  <a:cubicBezTo>
                    <a:pt x="151" y="325"/>
                    <a:pt x="151" y="325"/>
                    <a:pt x="151" y="325"/>
                  </a:cubicBezTo>
                  <a:cubicBezTo>
                    <a:pt x="213" y="325"/>
                    <a:pt x="213" y="325"/>
                    <a:pt x="213" y="325"/>
                  </a:cubicBezTo>
                  <a:cubicBezTo>
                    <a:pt x="295" y="325"/>
                    <a:pt x="313" y="273"/>
                    <a:pt x="313" y="216"/>
                  </a:cubicBezTo>
                  <a:cubicBezTo>
                    <a:pt x="334" y="216"/>
                    <a:pt x="334" y="216"/>
                    <a:pt x="334" y="216"/>
                  </a:cubicBezTo>
                  <a:cubicBezTo>
                    <a:pt x="334" y="450"/>
                    <a:pt x="334" y="450"/>
                    <a:pt x="334" y="450"/>
                  </a:cubicBezTo>
                  <a:cubicBezTo>
                    <a:pt x="313" y="450"/>
                    <a:pt x="313" y="450"/>
                    <a:pt x="313" y="450"/>
                  </a:cubicBezTo>
                  <a:cubicBezTo>
                    <a:pt x="313" y="383"/>
                    <a:pt x="298" y="346"/>
                    <a:pt x="212" y="346"/>
                  </a:cubicBezTo>
                  <a:cubicBezTo>
                    <a:pt x="151" y="346"/>
                    <a:pt x="151" y="346"/>
                    <a:pt x="151" y="346"/>
                  </a:cubicBezTo>
                  <a:cubicBezTo>
                    <a:pt x="151" y="654"/>
                    <a:pt x="151" y="654"/>
                    <a:pt x="151" y="654"/>
                  </a:cubicBezTo>
                  <a:cubicBezTo>
                    <a:pt x="151" y="654"/>
                    <a:pt x="241" y="654"/>
                    <a:pt x="293" y="654"/>
                  </a:cubicBezTo>
                  <a:cubicBezTo>
                    <a:pt x="374" y="654"/>
                    <a:pt x="425" y="597"/>
                    <a:pt x="438" y="500"/>
                  </a:cubicBezTo>
                  <a:cubicBezTo>
                    <a:pt x="441" y="481"/>
                    <a:pt x="441" y="481"/>
                    <a:pt x="441" y="481"/>
                  </a:cubicBezTo>
                  <a:close/>
                  <a:moveTo>
                    <a:pt x="2582" y="0"/>
                  </a:moveTo>
                  <a:cubicBezTo>
                    <a:pt x="2565" y="8"/>
                    <a:pt x="2539" y="13"/>
                    <a:pt x="2503" y="13"/>
                  </a:cubicBezTo>
                  <a:cubicBezTo>
                    <a:pt x="2442" y="13"/>
                    <a:pt x="2442" y="13"/>
                    <a:pt x="2442" y="13"/>
                  </a:cubicBezTo>
                  <a:cubicBezTo>
                    <a:pt x="2442" y="35"/>
                    <a:pt x="2442" y="35"/>
                    <a:pt x="2442" y="35"/>
                  </a:cubicBezTo>
                  <a:cubicBezTo>
                    <a:pt x="2511" y="35"/>
                    <a:pt x="2511" y="35"/>
                    <a:pt x="2511" y="35"/>
                  </a:cubicBezTo>
                  <a:cubicBezTo>
                    <a:pt x="2511" y="349"/>
                    <a:pt x="2511" y="349"/>
                    <a:pt x="2511" y="349"/>
                  </a:cubicBezTo>
                  <a:cubicBezTo>
                    <a:pt x="2509" y="349"/>
                    <a:pt x="2509" y="349"/>
                    <a:pt x="2509" y="349"/>
                  </a:cubicBezTo>
                  <a:cubicBezTo>
                    <a:pt x="2484" y="293"/>
                    <a:pt x="2442" y="266"/>
                    <a:pt x="2397" y="266"/>
                  </a:cubicBezTo>
                  <a:cubicBezTo>
                    <a:pt x="2317" y="266"/>
                    <a:pt x="2239" y="347"/>
                    <a:pt x="2239" y="475"/>
                  </a:cubicBezTo>
                  <a:cubicBezTo>
                    <a:pt x="2239" y="604"/>
                    <a:pt x="2311" y="688"/>
                    <a:pt x="2405" y="688"/>
                  </a:cubicBezTo>
                  <a:cubicBezTo>
                    <a:pt x="2448" y="688"/>
                    <a:pt x="2483" y="664"/>
                    <a:pt x="2509" y="612"/>
                  </a:cubicBezTo>
                  <a:cubicBezTo>
                    <a:pt x="2511" y="612"/>
                    <a:pt x="2511" y="612"/>
                    <a:pt x="2511" y="612"/>
                  </a:cubicBezTo>
                  <a:cubicBezTo>
                    <a:pt x="2511" y="676"/>
                    <a:pt x="2511" y="676"/>
                    <a:pt x="2511" y="676"/>
                  </a:cubicBezTo>
                  <a:cubicBezTo>
                    <a:pt x="2641" y="676"/>
                    <a:pt x="2641" y="676"/>
                    <a:pt x="2641" y="676"/>
                  </a:cubicBezTo>
                  <a:cubicBezTo>
                    <a:pt x="2641" y="654"/>
                    <a:pt x="2641" y="654"/>
                    <a:pt x="2641" y="654"/>
                  </a:cubicBezTo>
                  <a:cubicBezTo>
                    <a:pt x="2582" y="654"/>
                    <a:pt x="2582" y="654"/>
                    <a:pt x="2582" y="654"/>
                  </a:cubicBezTo>
                  <a:lnTo>
                    <a:pt x="2582" y="0"/>
                  </a:lnTo>
                  <a:close/>
                  <a:moveTo>
                    <a:pt x="2511" y="547"/>
                  </a:moveTo>
                  <a:cubicBezTo>
                    <a:pt x="2495" y="611"/>
                    <a:pt x="2463" y="667"/>
                    <a:pt x="2403" y="667"/>
                  </a:cubicBezTo>
                  <a:cubicBezTo>
                    <a:pt x="2345" y="667"/>
                    <a:pt x="2320" y="623"/>
                    <a:pt x="2320" y="531"/>
                  </a:cubicBezTo>
                  <a:cubicBezTo>
                    <a:pt x="2320" y="420"/>
                    <a:pt x="2320" y="420"/>
                    <a:pt x="2320" y="420"/>
                  </a:cubicBezTo>
                  <a:cubicBezTo>
                    <a:pt x="2320" y="333"/>
                    <a:pt x="2348" y="288"/>
                    <a:pt x="2402" y="288"/>
                  </a:cubicBezTo>
                  <a:cubicBezTo>
                    <a:pt x="2454" y="288"/>
                    <a:pt x="2494" y="345"/>
                    <a:pt x="2511" y="416"/>
                  </a:cubicBezTo>
                  <a:lnTo>
                    <a:pt x="2511" y="547"/>
                  </a:lnTo>
                  <a:close/>
                  <a:moveTo>
                    <a:pt x="2938" y="548"/>
                  </a:moveTo>
                  <a:cubicBezTo>
                    <a:pt x="2938" y="634"/>
                    <a:pt x="2892" y="690"/>
                    <a:pt x="2823" y="690"/>
                  </a:cubicBezTo>
                  <a:cubicBezTo>
                    <a:pt x="2759" y="690"/>
                    <a:pt x="2735" y="654"/>
                    <a:pt x="2724" y="654"/>
                  </a:cubicBezTo>
                  <a:cubicBezTo>
                    <a:pt x="2713" y="654"/>
                    <a:pt x="2709" y="660"/>
                    <a:pt x="2709" y="680"/>
                  </a:cubicBezTo>
                  <a:cubicBezTo>
                    <a:pt x="2687" y="680"/>
                    <a:pt x="2687" y="680"/>
                    <a:pt x="2687" y="680"/>
                  </a:cubicBezTo>
                  <a:cubicBezTo>
                    <a:pt x="2687" y="540"/>
                    <a:pt x="2687" y="540"/>
                    <a:pt x="2687" y="540"/>
                  </a:cubicBezTo>
                  <a:cubicBezTo>
                    <a:pt x="2703" y="540"/>
                    <a:pt x="2703" y="540"/>
                    <a:pt x="2703" y="540"/>
                  </a:cubicBezTo>
                  <a:cubicBezTo>
                    <a:pt x="2712" y="620"/>
                    <a:pt x="2768" y="669"/>
                    <a:pt x="2817" y="669"/>
                  </a:cubicBezTo>
                  <a:cubicBezTo>
                    <a:pt x="2871" y="669"/>
                    <a:pt x="2903" y="641"/>
                    <a:pt x="2903" y="580"/>
                  </a:cubicBezTo>
                  <a:cubicBezTo>
                    <a:pt x="2903" y="532"/>
                    <a:pt x="2868" y="507"/>
                    <a:pt x="2810" y="504"/>
                  </a:cubicBezTo>
                  <a:cubicBezTo>
                    <a:pt x="2736" y="499"/>
                    <a:pt x="2693" y="460"/>
                    <a:pt x="2693" y="389"/>
                  </a:cubicBezTo>
                  <a:cubicBezTo>
                    <a:pt x="2693" y="319"/>
                    <a:pt x="2738" y="267"/>
                    <a:pt x="2798" y="267"/>
                  </a:cubicBezTo>
                  <a:cubicBezTo>
                    <a:pt x="2850" y="267"/>
                    <a:pt x="2872" y="293"/>
                    <a:pt x="2882" y="293"/>
                  </a:cubicBezTo>
                  <a:cubicBezTo>
                    <a:pt x="2889" y="293"/>
                    <a:pt x="2892" y="287"/>
                    <a:pt x="2892" y="276"/>
                  </a:cubicBezTo>
                  <a:cubicBezTo>
                    <a:pt x="2892" y="273"/>
                    <a:pt x="2892" y="270"/>
                    <a:pt x="2890" y="266"/>
                  </a:cubicBezTo>
                  <a:cubicBezTo>
                    <a:pt x="2912" y="266"/>
                    <a:pt x="2912" y="266"/>
                    <a:pt x="2912" y="266"/>
                  </a:cubicBezTo>
                  <a:cubicBezTo>
                    <a:pt x="2912" y="384"/>
                    <a:pt x="2912" y="384"/>
                    <a:pt x="2912" y="384"/>
                  </a:cubicBezTo>
                  <a:cubicBezTo>
                    <a:pt x="2895" y="384"/>
                    <a:pt x="2895" y="384"/>
                    <a:pt x="2895" y="384"/>
                  </a:cubicBezTo>
                  <a:cubicBezTo>
                    <a:pt x="2882" y="317"/>
                    <a:pt x="2851" y="288"/>
                    <a:pt x="2799" y="288"/>
                  </a:cubicBezTo>
                  <a:cubicBezTo>
                    <a:pt x="2755" y="288"/>
                    <a:pt x="2725" y="322"/>
                    <a:pt x="2725" y="357"/>
                  </a:cubicBezTo>
                  <a:cubicBezTo>
                    <a:pt x="2725" y="372"/>
                    <a:pt x="2729" y="388"/>
                    <a:pt x="2739" y="400"/>
                  </a:cubicBezTo>
                  <a:cubicBezTo>
                    <a:pt x="2761" y="425"/>
                    <a:pt x="2798" y="422"/>
                    <a:pt x="2842" y="429"/>
                  </a:cubicBezTo>
                  <a:cubicBezTo>
                    <a:pt x="2904" y="439"/>
                    <a:pt x="2938" y="482"/>
                    <a:pt x="2938" y="548"/>
                  </a:cubicBezTo>
                  <a:close/>
                  <a:moveTo>
                    <a:pt x="1838" y="654"/>
                  </a:moveTo>
                  <a:cubicBezTo>
                    <a:pt x="1821" y="654"/>
                    <a:pt x="1817" y="633"/>
                    <a:pt x="1817" y="600"/>
                  </a:cubicBezTo>
                  <a:cubicBezTo>
                    <a:pt x="1817" y="600"/>
                    <a:pt x="1817" y="484"/>
                    <a:pt x="1817" y="394"/>
                  </a:cubicBezTo>
                  <a:cubicBezTo>
                    <a:pt x="1817" y="304"/>
                    <a:pt x="1761" y="266"/>
                    <a:pt x="1682" y="266"/>
                  </a:cubicBezTo>
                  <a:cubicBezTo>
                    <a:pt x="1601" y="266"/>
                    <a:pt x="1555" y="312"/>
                    <a:pt x="1555" y="372"/>
                  </a:cubicBezTo>
                  <a:cubicBezTo>
                    <a:pt x="1555" y="395"/>
                    <a:pt x="1572" y="416"/>
                    <a:pt x="1593" y="416"/>
                  </a:cubicBezTo>
                  <a:cubicBezTo>
                    <a:pt x="1614" y="416"/>
                    <a:pt x="1630" y="397"/>
                    <a:pt x="1631" y="374"/>
                  </a:cubicBezTo>
                  <a:cubicBezTo>
                    <a:pt x="1631" y="337"/>
                    <a:pt x="1608" y="346"/>
                    <a:pt x="1608" y="321"/>
                  </a:cubicBezTo>
                  <a:cubicBezTo>
                    <a:pt x="1608" y="302"/>
                    <a:pt x="1638" y="287"/>
                    <a:pt x="1680" y="287"/>
                  </a:cubicBezTo>
                  <a:cubicBezTo>
                    <a:pt x="1728" y="287"/>
                    <a:pt x="1746" y="310"/>
                    <a:pt x="1746" y="359"/>
                  </a:cubicBezTo>
                  <a:cubicBezTo>
                    <a:pt x="1746" y="452"/>
                    <a:pt x="1746" y="452"/>
                    <a:pt x="1746" y="452"/>
                  </a:cubicBezTo>
                  <a:cubicBezTo>
                    <a:pt x="1734" y="452"/>
                    <a:pt x="1734" y="452"/>
                    <a:pt x="1734" y="452"/>
                  </a:cubicBezTo>
                  <a:cubicBezTo>
                    <a:pt x="1596" y="452"/>
                    <a:pt x="1530" y="498"/>
                    <a:pt x="1530" y="585"/>
                  </a:cubicBezTo>
                  <a:cubicBezTo>
                    <a:pt x="1530" y="650"/>
                    <a:pt x="1584" y="689"/>
                    <a:pt x="1639" y="689"/>
                  </a:cubicBezTo>
                  <a:cubicBezTo>
                    <a:pt x="1697" y="689"/>
                    <a:pt x="1730" y="663"/>
                    <a:pt x="1749" y="623"/>
                  </a:cubicBezTo>
                  <a:cubicBezTo>
                    <a:pt x="1753" y="658"/>
                    <a:pt x="1777" y="686"/>
                    <a:pt x="1813" y="686"/>
                  </a:cubicBezTo>
                  <a:cubicBezTo>
                    <a:pt x="1845" y="686"/>
                    <a:pt x="1867" y="669"/>
                    <a:pt x="1891" y="634"/>
                  </a:cubicBezTo>
                  <a:cubicBezTo>
                    <a:pt x="1874" y="622"/>
                    <a:pt x="1874" y="622"/>
                    <a:pt x="1874" y="622"/>
                  </a:cubicBezTo>
                  <a:cubicBezTo>
                    <a:pt x="1861" y="639"/>
                    <a:pt x="1849" y="654"/>
                    <a:pt x="1838" y="654"/>
                  </a:cubicBezTo>
                  <a:close/>
                  <a:moveTo>
                    <a:pt x="1746" y="576"/>
                  </a:moveTo>
                  <a:cubicBezTo>
                    <a:pt x="1730" y="628"/>
                    <a:pt x="1702" y="664"/>
                    <a:pt x="1664" y="664"/>
                  </a:cubicBezTo>
                  <a:cubicBezTo>
                    <a:pt x="1627" y="664"/>
                    <a:pt x="1604" y="634"/>
                    <a:pt x="1604" y="578"/>
                  </a:cubicBezTo>
                  <a:cubicBezTo>
                    <a:pt x="1604" y="506"/>
                    <a:pt x="1637" y="474"/>
                    <a:pt x="1720" y="474"/>
                  </a:cubicBezTo>
                  <a:cubicBezTo>
                    <a:pt x="1728" y="474"/>
                    <a:pt x="1746" y="474"/>
                    <a:pt x="1746" y="474"/>
                  </a:cubicBezTo>
                  <a:lnTo>
                    <a:pt x="1746" y="576"/>
                  </a:lnTo>
                  <a:close/>
                  <a:moveTo>
                    <a:pt x="2205" y="329"/>
                  </a:moveTo>
                  <a:cubicBezTo>
                    <a:pt x="2205" y="353"/>
                    <a:pt x="2188" y="372"/>
                    <a:pt x="2167" y="372"/>
                  </a:cubicBezTo>
                  <a:cubicBezTo>
                    <a:pt x="2146" y="372"/>
                    <a:pt x="2129" y="353"/>
                    <a:pt x="2129" y="330"/>
                  </a:cubicBezTo>
                  <a:cubicBezTo>
                    <a:pt x="2129" y="304"/>
                    <a:pt x="2143" y="294"/>
                    <a:pt x="2153" y="291"/>
                  </a:cubicBezTo>
                  <a:cubicBezTo>
                    <a:pt x="2153" y="291"/>
                    <a:pt x="2149" y="287"/>
                    <a:pt x="2143" y="287"/>
                  </a:cubicBezTo>
                  <a:cubicBezTo>
                    <a:pt x="2101" y="287"/>
                    <a:pt x="2045" y="379"/>
                    <a:pt x="2045" y="478"/>
                  </a:cubicBezTo>
                  <a:cubicBezTo>
                    <a:pt x="2045" y="654"/>
                    <a:pt x="2045" y="654"/>
                    <a:pt x="2045" y="654"/>
                  </a:cubicBezTo>
                  <a:cubicBezTo>
                    <a:pt x="2102" y="654"/>
                    <a:pt x="2102" y="654"/>
                    <a:pt x="2102" y="654"/>
                  </a:cubicBezTo>
                  <a:cubicBezTo>
                    <a:pt x="2102" y="676"/>
                    <a:pt x="2102" y="676"/>
                    <a:pt x="2102" y="676"/>
                  </a:cubicBezTo>
                  <a:cubicBezTo>
                    <a:pt x="1917" y="676"/>
                    <a:pt x="1917" y="676"/>
                    <a:pt x="1917" y="676"/>
                  </a:cubicBezTo>
                  <a:cubicBezTo>
                    <a:pt x="1917" y="654"/>
                    <a:pt x="1917" y="654"/>
                    <a:pt x="1917" y="654"/>
                  </a:cubicBezTo>
                  <a:cubicBezTo>
                    <a:pt x="1974" y="654"/>
                    <a:pt x="1974" y="654"/>
                    <a:pt x="1974" y="654"/>
                  </a:cubicBezTo>
                  <a:cubicBezTo>
                    <a:pt x="1974" y="299"/>
                    <a:pt x="1974" y="299"/>
                    <a:pt x="1974" y="299"/>
                  </a:cubicBezTo>
                  <a:cubicBezTo>
                    <a:pt x="1917" y="299"/>
                    <a:pt x="1917" y="299"/>
                    <a:pt x="1917" y="299"/>
                  </a:cubicBezTo>
                  <a:cubicBezTo>
                    <a:pt x="1917" y="278"/>
                    <a:pt x="1917" y="278"/>
                    <a:pt x="1917" y="278"/>
                  </a:cubicBezTo>
                  <a:cubicBezTo>
                    <a:pt x="1966" y="278"/>
                    <a:pt x="1966" y="278"/>
                    <a:pt x="1966" y="278"/>
                  </a:cubicBezTo>
                  <a:cubicBezTo>
                    <a:pt x="2002" y="278"/>
                    <a:pt x="2028" y="273"/>
                    <a:pt x="2045" y="264"/>
                  </a:cubicBezTo>
                  <a:cubicBezTo>
                    <a:pt x="2045" y="366"/>
                    <a:pt x="2045" y="366"/>
                    <a:pt x="2045" y="366"/>
                  </a:cubicBezTo>
                  <a:cubicBezTo>
                    <a:pt x="2046" y="366"/>
                    <a:pt x="2046" y="366"/>
                    <a:pt x="2046" y="366"/>
                  </a:cubicBezTo>
                  <a:cubicBezTo>
                    <a:pt x="2070" y="307"/>
                    <a:pt x="2102" y="266"/>
                    <a:pt x="2150" y="266"/>
                  </a:cubicBezTo>
                  <a:cubicBezTo>
                    <a:pt x="2179" y="266"/>
                    <a:pt x="2205" y="290"/>
                    <a:pt x="2205" y="3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063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2"/>
          <p:cNvPicPr preferRelativeResize="0"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5"/>
          <a:stretch/>
        </p:blipFill>
        <p:spPr bwMode="gray">
          <a:xfrm>
            <a:off x="182880" y="0"/>
            <a:ext cx="6858000" cy="508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411480"/>
            <a:ext cx="585216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194560"/>
            <a:ext cx="5852160" cy="9144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63917" y="4872990"/>
            <a:ext cx="1344168" cy="16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51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2"/>
          <p:cNvPicPr preferRelativeResize="0"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5"/>
          <a:stretch/>
        </p:blipFill>
        <p:spPr bwMode="gray">
          <a:xfrm>
            <a:off x="182880" y="0"/>
            <a:ext cx="6858000" cy="508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411480"/>
            <a:ext cx="585216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194560"/>
            <a:ext cx="5852160" cy="9144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0" name="Group 9" title="Edwards"/>
          <p:cNvGrpSpPr/>
          <p:nvPr userDrawn="1"/>
        </p:nvGrpSpPr>
        <p:grpSpPr>
          <a:xfrm>
            <a:off x="7463917" y="4872990"/>
            <a:ext cx="1344168" cy="1647066"/>
            <a:chOff x="6126099" y="2617470"/>
            <a:chExt cx="1344168" cy="164706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126099" y="2617470"/>
              <a:ext cx="1344168" cy="1647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Freeform 14"/>
            <p:cNvSpPr>
              <a:spLocks noEditPoints="1"/>
            </p:cNvSpPr>
            <p:nvPr/>
          </p:nvSpPr>
          <p:spPr bwMode="black">
            <a:xfrm>
              <a:off x="6327805" y="3836840"/>
              <a:ext cx="938861" cy="221864"/>
            </a:xfrm>
            <a:custGeom>
              <a:avLst/>
              <a:gdLst>
                <a:gd name="T0" fmla="*/ 729 w 2938"/>
                <a:gd name="T1" fmla="*/ 13 h 694"/>
                <a:gd name="T2" fmla="*/ 798 w 2938"/>
                <a:gd name="T3" fmla="*/ 349 h 694"/>
                <a:gd name="T4" fmla="*/ 526 w 2938"/>
                <a:gd name="T5" fmla="*/ 475 h 694"/>
                <a:gd name="T6" fmla="*/ 798 w 2938"/>
                <a:gd name="T7" fmla="*/ 612 h 694"/>
                <a:gd name="T8" fmla="*/ 928 w 2938"/>
                <a:gd name="T9" fmla="*/ 654 h 694"/>
                <a:gd name="T10" fmla="*/ 798 w 2938"/>
                <a:gd name="T11" fmla="*/ 547 h 694"/>
                <a:gd name="T12" fmla="*/ 608 w 2938"/>
                <a:gd name="T13" fmla="*/ 420 h 694"/>
                <a:gd name="T14" fmla="*/ 798 w 2938"/>
                <a:gd name="T15" fmla="*/ 547 h 694"/>
                <a:gd name="T16" fmla="*/ 1516 w 2938"/>
                <a:gd name="T17" fmla="*/ 299 h 694"/>
                <a:gd name="T18" fmla="*/ 1323 w 2938"/>
                <a:gd name="T19" fmla="*/ 694 h 694"/>
                <a:gd name="T20" fmla="*/ 1123 w 2938"/>
                <a:gd name="T21" fmla="*/ 694 h 694"/>
                <a:gd name="T22" fmla="*/ 933 w 2938"/>
                <a:gd name="T23" fmla="*/ 278 h 694"/>
                <a:gd name="T24" fmla="*/ 1061 w 2938"/>
                <a:gd name="T25" fmla="*/ 299 h 694"/>
                <a:gd name="T26" fmla="*/ 1178 w 2938"/>
                <a:gd name="T27" fmla="*/ 299 h 694"/>
                <a:gd name="T28" fmla="*/ 1315 w 2938"/>
                <a:gd name="T29" fmla="*/ 278 h 694"/>
                <a:gd name="T30" fmla="*/ 1356 w 2938"/>
                <a:gd name="T31" fmla="*/ 562 h 694"/>
                <a:gd name="T32" fmla="*/ 1403 w 2938"/>
                <a:gd name="T33" fmla="*/ 299 h 694"/>
                <a:gd name="T34" fmla="*/ 441 w 2938"/>
                <a:gd name="T35" fmla="*/ 481 h 694"/>
                <a:gd name="T36" fmla="*/ 0 w 2938"/>
                <a:gd name="T37" fmla="*/ 676 h 694"/>
                <a:gd name="T38" fmla="*/ 64 w 2938"/>
                <a:gd name="T39" fmla="*/ 35 h 694"/>
                <a:gd name="T40" fmla="*/ 429 w 2938"/>
                <a:gd name="T41" fmla="*/ 13 h 694"/>
                <a:gd name="T42" fmla="*/ 416 w 2938"/>
                <a:gd name="T43" fmla="*/ 144 h 694"/>
                <a:gd name="T44" fmla="*/ 151 w 2938"/>
                <a:gd name="T45" fmla="*/ 325 h 694"/>
                <a:gd name="T46" fmla="*/ 334 w 2938"/>
                <a:gd name="T47" fmla="*/ 216 h 694"/>
                <a:gd name="T48" fmla="*/ 212 w 2938"/>
                <a:gd name="T49" fmla="*/ 346 h 694"/>
                <a:gd name="T50" fmla="*/ 293 w 2938"/>
                <a:gd name="T51" fmla="*/ 654 h 694"/>
                <a:gd name="T52" fmla="*/ 2582 w 2938"/>
                <a:gd name="T53" fmla="*/ 0 h 694"/>
                <a:gd name="T54" fmla="*/ 2442 w 2938"/>
                <a:gd name="T55" fmla="*/ 35 h 694"/>
                <a:gd name="T56" fmla="*/ 2509 w 2938"/>
                <a:gd name="T57" fmla="*/ 349 h 694"/>
                <a:gd name="T58" fmla="*/ 2405 w 2938"/>
                <a:gd name="T59" fmla="*/ 688 h 694"/>
                <a:gd name="T60" fmla="*/ 2511 w 2938"/>
                <a:gd name="T61" fmla="*/ 676 h 694"/>
                <a:gd name="T62" fmla="*/ 2582 w 2938"/>
                <a:gd name="T63" fmla="*/ 654 h 694"/>
                <a:gd name="T64" fmla="*/ 2403 w 2938"/>
                <a:gd name="T65" fmla="*/ 667 h 694"/>
                <a:gd name="T66" fmla="*/ 2402 w 2938"/>
                <a:gd name="T67" fmla="*/ 288 h 694"/>
                <a:gd name="T68" fmla="*/ 2938 w 2938"/>
                <a:gd name="T69" fmla="*/ 548 h 694"/>
                <a:gd name="T70" fmla="*/ 2709 w 2938"/>
                <a:gd name="T71" fmla="*/ 680 h 694"/>
                <a:gd name="T72" fmla="*/ 2703 w 2938"/>
                <a:gd name="T73" fmla="*/ 540 h 694"/>
                <a:gd name="T74" fmla="*/ 2810 w 2938"/>
                <a:gd name="T75" fmla="*/ 504 h 694"/>
                <a:gd name="T76" fmla="*/ 2882 w 2938"/>
                <a:gd name="T77" fmla="*/ 293 h 694"/>
                <a:gd name="T78" fmla="*/ 2912 w 2938"/>
                <a:gd name="T79" fmla="*/ 266 h 694"/>
                <a:gd name="T80" fmla="*/ 2799 w 2938"/>
                <a:gd name="T81" fmla="*/ 288 h 694"/>
                <a:gd name="T82" fmla="*/ 2842 w 2938"/>
                <a:gd name="T83" fmla="*/ 429 h 694"/>
                <a:gd name="T84" fmla="*/ 1817 w 2938"/>
                <a:gd name="T85" fmla="*/ 600 h 694"/>
                <a:gd name="T86" fmla="*/ 1555 w 2938"/>
                <a:gd name="T87" fmla="*/ 372 h 694"/>
                <a:gd name="T88" fmla="*/ 1608 w 2938"/>
                <a:gd name="T89" fmla="*/ 321 h 694"/>
                <a:gd name="T90" fmla="*/ 1746 w 2938"/>
                <a:gd name="T91" fmla="*/ 452 h 694"/>
                <a:gd name="T92" fmla="*/ 1639 w 2938"/>
                <a:gd name="T93" fmla="*/ 689 h 694"/>
                <a:gd name="T94" fmla="*/ 1891 w 2938"/>
                <a:gd name="T95" fmla="*/ 634 h 694"/>
                <a:gd name="T96" fmla="*/ 1746 w 2938"/>
                <a:gd name="T97" fmla="*/ 576 h 694"/>
                <a:gd name="T98" fmla="*/ 1720 w 2938"/>
                <a:gd name="T99" fmla="*/ 474 h 694"/>
                <a:gd name="T100" fmla="*/ 2205 w 2938"/>
                <a:gd name="T101" fmla="*/ 329 h 694"/>
                <a:gd name="T102" fmla="*/ 2153 w 2938"/>
                <a:gd name="T103" fmla="*/ 291 h 694"/>
                <a:gd name="T104" fmla="*/ 2045 w 2938"/>
                <a:gd name="T105" fmla="*/ 654 h 694"/>
                <a:gd name="T106" fmla="*/ 1917 w 2938"/>
                <a:gd name="T107" fmla="*/ 676 h 694"/>
                <a:gd name="T108" fmla="*/ 1974 w 2938"/>
                <a:gd name="T109" fmla="*/ 299 h 694"/>
                <a:gd name="T110" fmla="*/ 1966 w 2938"/>
                <a:gd name="T111" fmla="*/ 278 h 694"/>
                <a:gd name="T112" fmla="*/ 2046 w 2938"/>
                <a:gd name="T113" fmla="*/ 366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38" h="694">
                  <a:moveTo>
                    <a:pt x="869" y="0"/>
                  </a:moveTo>
                  <a:cubicBezTo>
                    <a:pt x="852" y="8"/>
                    <a:pt x="826" y="13"/>
                    <a:pt x="790" y="13"/>
                  </a:cubicBezTo>
                  <a:cubicBezTo>
                    <a:pt x="729" y="13"/>
                    <a:pt x="729" y="13"/>
                    <a:pt x="729" y="13"/>
                  </a:cubicBezTo>
                  <a:cubicBezTo>
                    <a:pt x="729" y="35"/>
                    <a:pt x="729" y="35"/>
                    <a:pt x="729" y="35"/>
                  </a:cubicBezTo>
                  <a:cubicBezTo>
                    <a:pt x="798" y="35"/>
                    <a:pt x="798" y="35"/>
                    <a:pt x="798" y="35"/>
                  </a:cubicBezTo>
                  <a:cubicBezTo>
                    <a:pt x="798" y="349"/>
                    <a:pt x="798" y="349"/>
                    <a:pt x="798" y="349"/>
                  </a:cubicBezTo>
                  <a:cubicBezTo>
                    <a:pt x="796" y="349"/>
                    <a:pt x="796" y="349"/>
                    <a:pt x="796" y="349"/>
                  </a:cubicBezTo>
                  <a:cubicBezTo>
                    <a:pt x="771" y="293"/>
                    <a:pt x="729" y="266"/>
                    <a:pt x="684" y="266"/>
                  </a:cubicBezTo>
                  <a:cubicBezTo>
                    <a:pt x="604" y="266"/>
                    <a:pt x="526" y="347"/>
                    <a:pt x="526" y="475"/>
                  </a:cubicBezTo>
                  <a:cubicBezTo>
                    <a:pt x="526" y="604"/>
                    <a:pt x="599" y="688"/>
                    <a:pt x="692" y="688"/>
                  </a:cubicBezTo>
                  <a:cubicBezTo>
                    <a:pt x="735" y="688"/>
                    <a:pt x="770" y="664"/>
                    <a:pt x="796" y="612"/>
                  </a:cubicBezTo>
                  <a:cubicBezTo>
                    <a:pt x="798" y="612"/>
                    <a:pt x="798" y="612"/>
                    <a:pt x="798" y="612"/>
                  </a:cubicBezTo>
                  <a:cubicBezTo>
                    <a:pt x="798" y="676"/>
                    <a:pt x="798" y="676"/>
                    <a:pt x="798" y="676"/>
                  </a:cubicBezTo>
                  <a:cubicBezTo>
                    <a:pt x="928" y="676"/>
                    <a:pt x="928" y="676"/>
                    <a:pt x="928" y="676"/>
                  </a:cubicBezTo>
                  <a:cubicBezTo>
                    <a:pt x="928" y="654"/>
                    <a:pt x="928" y="654"/>
                    <a:pt x="928" y="654"/>
                  </a:cubicBezTo>
                  <a:cubicBezTo>
                    <a:pt x="869" y="654"/>
                    <a:pt x="869" y="654"/>
                    <a:pt x="869" y="654"/>
                  </a:cubicBezTo>
                  <a:lnTo>
                    <a:pt x="869" y="0"/>
                  </a:lnTo>
                  <a:close/>
                  <a:moveTo>
                    <a:pt x="798" y="547"/>
                  </a:moveTo>
                  <a:cubicBezTo>
                    <a:pt x="782" y="611"/>
                    <a:pt x="750" y="667"/>
                    <a:pt x="690" y="667"/>
                  </a:cubicBezTo>
                  <a:cubicBezTo>
                    <a:pt x="632" y="667"/>
                    <a:pt x="608" y="623"/>
                    <a:pt x="608" y="531"/>
                  </a:cubicBezTo>
                  <a:cubicBezTo>
                    <a:pt x="608" y="420"/>
                    <a:pt x="608" y="420"/>
                    <a:pt x="608" y="420"/>
                  </a:cubicBezTo>
                  <a:cubicBezTo>
                    <a:pt x="608" y="333"/>
                    <a:pt x="635" y="288"/>
                    <a:pt x="689" y="288"/>
                  </a:cubicBezTo>
                  <a:cubicBezTo>
                    <a:pt x="741" y="288"/>
                    <a:pt x="781" y="345"/>
                    <a:pt x="798" y="416"/>
                  </a:cubicBezTo>
                  <a:lnTo>
                    <a:pt x="798" y="547"/>
                  </a:lnTo>
                  <a:close/>
                  <a:moveTo>
                    <a:pt x="1389" y="278"/>
                  </a:moveTo>
                  <a:cubicBezTo>
                    <a:pt x="1516" y="278"/>
                    <a:pt x="1516" y="278"/>
                    <a:pt x="1516" y="278"/>
                  </a:cubicBezTo>
                  <a:cubicBezTo>
                    <a:pt x="1516" y="299"/>
                    <a:pt x="1516" y="299"/>
                    <a:pt x="1516" y="299"/>
                  </a:cubicBezTo>
                  <a:cubicBezTo>
                    <a:pt x="1475" y="299"/>
                    <a:pt x="1466" y="313"/>
                    <a:pt x="1448" y="364"/>
                  </a:cubicBezTo>
                  <a:cubicBezTo>
                    <a:pt x="1435" y="402"/>
                    <a:pt x="1332" y="694"/>
                    <a:pt x="1332" y="694"/>
                  </a:cubicBezTo>
                  <a:cubicBezTo>
                    <a:pt x="1323" y="694"/>
                    <a:pt x="1323" y="694"/>
                    <a:pt x="1323" y="694"/>
                  </a:cubicBezTo>
                  <a:cubicBezTo>
                    <a:pt x="1226" y="430"/>
                    <a:pt x="1226" y="430"/>
                    <a:pt x="1226" y="430"/>
                  </a:cubicBezTo>
                  <a:cubicBezTo>
                    <a:pt x="1132" y="694"/>
                    <a:pt x="1132" y="694"/>
                    <a:pt x="1132" y="694"/>
                  </a:cubicBezTo>
                  <a:cubicBezTo>
                    <a:pt x="1123" y="694"/>
                    <a:pt x="1123" y="694"/>
                    <a:pt x="1123" y="694"/>
                  </a:cubicBezTo>
                  <a:cubicBezTo>
                    <a:pt x="979" y="299"/>
                    <a:pt x="979" y="299"/>
                    <a:pt x="979" y="299"/>
                  </a:cubicBezTo>
                  <a:cubicBezTo>
                    <a:pt x="933" y="299"/>
                    <a:pt x="933" y="299"/>
                    <a:pt x="933" y="299"/>
                  </a:cubicBezTo>
                  <a:cubicBezTo>
                    <a:pt x="933" y="278"/>
                    <a:pt x="933" y="278"/>
                    <a:pt x="933" y="278"/>
                  </a:cubicBezTo>
                  <a:cubicBezTo>
                    <a:pt x="1102" y="278"/>
                    <a:pt x="1102" y="278"/>
                    <a:pt x="1102" y="278"/>
                  </a:cubicBezTo>
                  <a:cubicBezTo>
                    <a:pt x="1102" y="299"/>
                    <a:pt x="1102" y="299"/>
                    <a:pt x="1102" y="299"/>
                  </a:cubicBezTo>
                  <a:cubicBezTo>
                    <a:pt x="1061" y="299"/>
                    <a:pt x="1061" y="299"/>
                    <a:pt x="1061" y="299"/>
                  </a:cubicBezTo>
                  <a:cubicBezTo>
                    <a:pt x="1157" y="562"/>
                    <a:pt x="1157" y="562"/>
                    <a:pt x="1157" y="562"/>
                  </a:cubicBezTo>
                  <a:cubicBezTo>
                    <a:pt x="1215" y="399"/>
                    <a:pt x="1215" y="399"/>
                    <a:pt x="1215" y="399"/>
                  </a:cubicBezTo>
                  <a:cubicBezTo>
                    <a:pt x="1178" y="299"/>
                    <a:pt x="1178" y="299"/>
                    <a:pt x="1178" y="299"/>
                  </a:cubicBezTo>
                  <a:cubicBezTo>
                    <a:pt x="1130" y="299"/>
                    <a:pt x="1130" y="299"/>
                    <a:pt x="1130" y="299"/>
                  </a:cubicBezTo>
                  <a:cubicBezTo>
                    <a:pt x="1130" y="278"/>
                    <a:pt x="1130" y="278"/>
                    <a:pt x="1130" y="278"/>
                  </a:cubicBezTo>
                  <a:cubicBezTo>
                    <a:pt x="1315" y="278"/>
                    <a:pt x="1315" y="278"/>
                    <a:pt x="1315" y="278"/>
                  </a:cubicBezTo>
                  <a:cubicBezTo>
                    <a:pt x="1315" y="299"/>
                    <a:pt x="1315" y="299"/>
                    <a:pt x="1315" y="299"/>
                  </a:cubicBezTo>
                  <a:cubicBezTo>
                    <a:pt x="1260" y="299"/>
                    <a:pt x="1260" y="299"/>
                    <a:pt x="1260" y="299"/>
                  </a:cubicBezTo>
                  <a:cubicBezTo>
                    <a:pt x="1356" y="562"/>
                    <a:pt x="1356" y="562"/>
                    <a:pt x="1356" y="562"/>
                  </a:cubicBezTo>
                  <a:cubicBezTo>
                    <a:pt x="1423" y="369"/>
                    <a:pt x="1423" y="369"/>
                    <a:pt x="1423" y="369"/>
                  </a:cubicBezTo>
                  <a:cubicBezTo>
                    <a:pt x="1431" y="346"/>
                    <a:pt x="1434" y="336"/>
                    <a:pt x="1434" y="324"/>
                  </a:cubicBezTo>
                  <a:cubicBezTo>
                    <a:pt x="1434" y="307"/>
                    <a:pt x="1426" y="299"/>
                    <a:pt x="1403" y="299"/>
                  </a:cubicBezTo>
                  <a:cubicBezTo>
                    <a:pt x="1389" y="299"/>
                    <a:pt x="1389" y="299"/>
                    <a:pt x="1389" y="299"/>
                  </a:cubicBezTo>
                  <a:lnTo>
                    <a:pt x="1389" y="278"/>
                  </a:lnTo>
                  <a:close/>
                  <a:moveTo>
                    <a:pt x="441" y="481"/>
                  </a:moveTo>
                  <a:cubicBezTo>
                    <a:pt x="462" y="481"/>
                    <a:pt x="462" y="481"/>
                    <a:pt x="462" y="481"/>
                  </a:cubicBezTo>
                  <a:cubicBezTo>
                    <a:pt x="445" y="676"/>
                    <a:pt x="445" y="676"/>
                    <a:pt x="445" y="676"/>
                  </a:cubicBezTo>
                  <a:cubicBezTo>
                    <a:pt x="0" y="676"/>
                    <a:pt x="0" y="676"/>
                    <a:pt x="0" y="676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64" y="654"/>
                    <a:pt x="64" y="654"/>
                    <a:pt x="64" y="654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29" y="13"/>
                    <a:pt x="429" y="13"/>
                    <a:pt x="429" y="13"/>
                  </a:cubicBezTo>
                  <a:cubicBezTo>
                    <a:pt x="440" y="164"/>
                    <a:pt x="440" y="164"/>
                    <a:pt x="440" y="164"/>
                  </a:cubicBezTo>
                  <a:cubicBezTo>
                    <a:pt x="418" y="164"/>
                    <a:pt x="418" y="164"/>
                    <a:pt x="418" y="164"/>
                  </a:cubicBezTo>
                  <a:cubicBezTo>
                    <a:pt x="418" y="164"/>
                    <a:pt x="418" y="159"/>
                    <a:pt x="416" y="144"/>
                  </a:cubicBezTo>
                  <a:cubicBezTo>
                    <a:pt x="404" y="63"/>
                    <a:pt x="354" y="35"/>
                    <a:pt x="292" y="35"/>
                  </a:cubicBezTo>
                  <a:cubicBezTo>
                    <a:pt x="151" y="35"/>
                    <a:pt x="151" y="35"/>
                    <a:pt x="151" y="35"/>
                  </a:cubicBezTo>
                  <a:cubicBezTo>
                    <a:pt x="151" y="325"/>
                    <a:pt x="151" y="325"/>
                    <a:pt x="151" y="325"/>
                  </a:cubicBezTo>
                  <a:cubicBezTo>
                    <a:pt x="213" y="325"/>
                    <a:pt x="213" y="325"/>
                    <a:pt x="213" y="325"/>
                  </a:cubicBezTo>
                  <a:cubicBezTo>
                    <a:pt x="295" y="325"/>
                    <a:pt x="313" y="273"/>
                    <a:pt x="313" y="216"/>
                  </a:cubicBezTo>
                  <a:cubicBezTo>
                    <a:pt x="334" y="216"/>
                    <a:pt x="334" y="216"/>
                    <a:pt x="334" y="216"/>
                  </a:cubicBezTo>
                  <a:cubicBezTo>
                    <a:pt x="334" y="450"/>
                    <a:pt x="334" y="450"/>
                    <a:pt x="334" y="450"/>
                  </a:cubicBezTo>
                  <a:cubicBezTo>
                    <a:pt x="313" y="450"/>
                    <a:pt x="313" y="450"/>
                    <a:pt x="313" y="450"/>
                  </a:cubicBezTo>
                  <a:cubicBezTo>
                    <a:pt x="313" y="383"/>
                    <a:pt x="298" y="346"/>
                    <a:pt x="212" y="346"/>
                  </a:cubicBezTo>
                  <a:cubicBezTo>
                    <a:pt x="151" y="346"/>
                    <a:pt x="151" y="346"/>
                    <a:pt x="151" y="346"/>
                  </a:cubicBezTo>
                  <a:cubicBezTo>
                    <a:pt x="151" y="654"/>
                    <a:pt x="151" y="654"/>
                    <a:pt x="151" y="654"/>
                  </a:cubicBezTo>
                  <a:cubicBezTo>
                    <a:pt x="151" y="654"/>
                    <a:pt x="241" y="654"/>
                    <a:pt x="293" y="654"/>
                  </a:cubicBezTo>
                  <a:cubicBezTo>
                    <a:pt x="374" y="654"/>
                    <a:pt x="425" y="597"/>
                    <a:pt x="438" y="500"/>
                  </a:cubicBezTo>
                  <a:cubicBezTo>
                    <a:pt x="441" y="481"/>
                    <a:pt x="441" y="481"/>
                    <a:pt x="441" y="481"/>
                  </a:cubicBezTo>
                  <a:close/>
                  <a:moveTo>
                    <a:pt x="2582" y="0"/>
                  </a:moveTo>
                  <a:cubicBezTo>
                    <a:pt x="2565" y="8"/>
                    <a:pt x="2539" y="13"/>
                    <a:pt x="2503" y="13"/>
                  </a:cubicBezTo>
                  <a:cubicBezTo>
                    <a:pt x="2442" y="13"/>
                    <a:pt x="2442" y="13"/>
                    <a:pt x="2442" y="13"/>
                  </a:cubicBezTo>
                  <a:cubicBezTo>
                    <a:pt x="2442" y="35"/>
                    <a:pt x="2442" y="35"/>
                    <a:pt x="2442" y="35"/>
                  </a:cubicBezTo>
                  <a:cubicBezTo>
                    <a:pt x="2511" y="35"/>
                    <a:pt x="2511" y="35"/>
                    <a:pt x="2511" y="35"/>
                  </a:cubicBezTo>
                  <a:cubicBezTo>
                    <a:pt x="2511" y="349"/>
                    <a:pt x="2511" y="349"/>
                    <a:pt x="2511" y="349"/>
                  </a:cubicBezTo>
                  <a:cubicBezTo>
                    <a:pt x="2509" y="349"/>
                    <a:pt x="2509" y="349"/>
                    <a:pt x="2509" y="349"/>
                  </a:cubicBezTo>
                  <a:cubicBezTo>
                    <a:pt x="2484" y="293"/>
                    <a:pt x="2442" y="266"/>
                    <a:pt x="2397" y="266"/>
                  </a:cubicBezTo>
                  <a:cubicBezTo>
                    <a:pt x="2317" y="266"/>
                    <a:pt x="2239" y="347"/>
                    <a:pt x="2239" y="475"/>
                  </a:cubicBezTo>
                  <a:cubicBezTo>
                    <a:pt x="2239" y="604"/>
                    <a:pt x="2311" y="688"/>
                    <a:pt x="2405" y="688"/>
                  </a:cubicBezTo>
                  <a:cubicBezTo>
                    <a:pt x="2448" y="688"/>
                    <a:pt x="2483" y="664"/>
                    <a:pt x="2509" y="612"/>
                  </a:cubicBezTo>
                  <a:cubicBezTo>
                    <a:pt x="2511" y="612"/>
                    <a:pt x="2511" y="612"/>
                    <a:pt x="2511" y="612"/>
                  </a:cubicBezTo>
                  <a:cubicBezTo>
                    <a:pt x="2511" y="676"/>
                    <a:pt x="2511" y="676"/>
                    <a:pt x="2511" y="676"/>
                  </a:cubicBezTo>
                  <a:cubicBezTo>
                    <a:pt x="2641" y="676"/>
                    <a:pt x="2641" y="676"/>
                    <a:pt x="2641" y="676"/>
                  </a:cubicBezTo>
                  <a:cubicBezTo>
                    <a:pt x="2641" y="654"/>
                    <a:pt x="2641" y="654"/>
                    <a:pt x="2641" y="654"/>
                  </a:cubicBezTo>
                  <a:cubicBezTo>
                    <a:pt x="2582" y="654"/>
                    <a:pt x="2582" y="654"/>
                    <a:pt x="2582" y="654"/>
                  </a:cubicBezTo>
                  <a:lnTo>
                    <a:pt x="2582" y="0"/>
                  </a:lnTo>
                  <a:close/>
                  <a:moveTo>
                    <a:pt x="2511" y="547"/>
                  </a:moveTo>
                  <a:cubicBezTo>
                    <a:pt x="2495" y="611"/>
                    <a:pt x="2463" y="667"/>
                    <a:pt x="2403" y="667"/>
                  </a:cubicBezTo>
                  <a:cubicBezTo>
                    <a:pt x="2345" y="667"/>
                    <a:pt x="2320" y="623"/>
                    <a:pt x="2320" y="531"/>
                  </a:cubicBezTo>
                  <a:cubicBezTo>
                    <a:pt x="2320" y="420"/>
                    <a:pt x="2320" y="420"/>
                    <a:pt x="2320" y="420"/>
                  </a:cubicBezTo>
                  <a:cubicBezTo>
                    <a:pt x="2320" y="333"/>
                    <a:pt x="2348" y="288"/>
                    <a:pt x="2402" y="288"/>
                  </a:cubicBezTo>
                  <a:cubicBezTo>
                    <a:pt x="2454" y="288"/>
                    <a:pt x="2494" y="345"/>
                    <a:pt x="2511" y="416"/>
                  </a:cubicBezTo>
                  <a:lnTo>
                    <a:pt x="2511" y="547"/>
                  </a:lnTo>
                  <a:close/>
                  <a:moveTo>
                    <a:pt x="2938" y="548"/>
                  </a:moveTo>
                  <a:cubicBezTo>
                    <a:pt x="2938" y="634"/>
                    <a:pt x="2892" y="690"/>
                    <a:pt x="2823" y="690"/>
                  </a:cubicBezTo>
                  <a:cubicBezTo>
                    <a:pt x="2759" y="690"/>
                    <a:pt x="2735" y="654"/>
                    <a:pt x="2724" y="654"/>
                  </a:cubicBezTo>
                  <a:cubicBezTo>
                    <a:pt x="2713" y="654"/>
                    <a:pt x="2709" y="660"/>
                    <a:pt x="2709" y="680"/>
                  </a:cubicBezTo>
                  <a:cubicBezTo>
                    <a:pt x="2687" y="680"/>
                    <a:pt x="2687" y="680"/>
                    <a:pt x="2687" y="680"/>
                  </a:cubicBezTo>
                  <a:cubicBezTo>
                    <a:pt x="2687" y="540"/>
                    <a:pt x="2687" y="540"/>
                    <a:pt x="2687" y="540"/>
                  </a:cubicBezTo>
                  <a:cubicBezTo>
                    <a:pt x="2703" y="540"/>
                    <a:pt x="2703" y="540"/>
                    <a:pt x="2703" y="540"/>
                  </a:cubicBezTo>
                  <a:cubicBezTo>
                    <a:pt x="2712" y="620"/>
                    <a:pt x="2768" y="669"/>
                    <a:pt x="2817" y="669"/>
                  </a:cubicBezTo>
                  <a:cubicBezTo>
                    <a:pt x="2871" y="669"/>
                    <a:pt x="2903" y="641"/>
                    <a:pt x="2903" y="580"/>
                  </a:cubicBezTo>
                  <a:cubicBezTo>
                    <a:pt x="2903" y="532"/>
                    <a:pt x="2868" y="507"/>
                    <a:pt x="2810" y="504"/>
                  </a:cubicBezTo>
                  <a:cubicBezTo>
                    <a:pt x="2736" y="499"/>
                    <a:pt x="2693" y="460"/>
                    <a:pt x="2693" y="389"/>
                  </a:cubicBezTo>
                  <a:cubicBezTo>
                    <a:pt x="2693" y="319"/>
                    <a:pt x="2738" y="267"/>
                    <a:pt x="2798" y="267"/>
                  </a:cubicBezTo>
                  <a:cubicBezTo>
                    <a:pt x="2850" y="267"/>
                    <a:pt x="2872" y="293"/>
                    <a:pt x="2882" y="293"/>
                  </a:cubicBezTo>
                  <a:cubicBezTo>
                    <a:pt x="2889" y="293"/>
                    <a:pt x="2892" y="287"/>
                    <a:pt x="2892" y="276"/>
                  </a:cubicBezTo>
                  <a:cubicBezTo>
                    <a:pt x="2892" y="273"/>
                    <a:pt x="2892" y="270"/>
                    <a:pt x="2890" y="266"/>
                  </a:cubicBezTo>
                  <a:cubicBezTo>
                    <a:pt x="2912" y="266"/>
                    <a:pt x="2912" y="266"/>
                    <a:pt x="2912" y="266"/>
                  </a:cubicBezTo>
                  <a:cubicBezTo>
                    <a:pt x="2912" y="384"/>
                    <a:pt x="2912" y="384"/>
                    <a:pt x="2912" y="384"/>
                  </a:cubicBezTo>
                  <a:cubicBezTo>
                    <a:pt x="2895" y="384"/>
                    <a:pt x="2895" y="384"/>
                    <a:pt x="2895" y="384"/>
                  </a:cubicBezTo>
                  <a:cubicBezTo>
                    <a:pt x="2882" y="317"/>
                    <a:pt x="2851" y="288"/>
                    <a:pt x="2799" y="288"/>
                  </a:cubicBezTo>
                  <a:cubicBezTo>
                    <a:pt x="2755" y="288"/>
                    <a:pt x="2725" y="322"/>
                    <a:pt x="2725" y="357"/>
                  </a:cubicBezTo>
                  <a:cubicBezTo>
                    <a:pt x="2725" y="372"/>
                    <a:pt x="2729" y="388"/>
                    <a:pt x="2739" y="400"/>
                  </a:cubicBezTo>
                  <a:cubicBezTo>
                    <a:pt x="2761" y="425"/>
                    <a:pt x="2798" y="422"/>
                    <a:pt x="2842" y="429"/>
                  </a:cubicBezTo>
                  <a:cubicBezTo>
                    <a:pt x="2904" y="439"/>
                    <a:pt x="2938" y="482"/>
                    <a:pt x="2938" y="548"/>
                  </a:cubicBezTo>
                  <a:close/>
                  <a:moveTo>
                    <a:pt x="1838" y="654"/>
                  </a:moveTo>
                  <a:cubicBezTo>
                    <a:pt x="1821" y="654"/>
                    <a:pt x="1817" y="633"/>
                    <a:pt x="1817" y="600"/>
                  </a:cubicBezTo>
                  <a:cubicBezTo>
                    <a:pt x="1817" y="600"/>
                    <a:pt x="1817" y="484"/>
                    <a:pt x="1817" y="394"/>
                  </a:cubicBezTo>
                  <a:cubicBezTo>
                    <a:pt x="1817" y="304"/>
                    <a:pt x="1761" y="266"/>
                    <a:pt x="1682" y="266"/>
                  </a:cubicBezTo>
                  <a:cubicBezTo>
                    <a:pt x="1601" y="266"/>
                    <a:pt x="1555" y="312"/>
                    <a:pt x="1555" y="372"/>
                  </a:cubicBezTo>
                  <a:cubicBezTo>
                    <a:pt x="1555" y="395"/>
                    <a:pt x="1572" y="416"/>
                    <a:pt x="1593" y="416"/>
                  </a:cubicBezTo>
                  <a:cubicBezTo>
                    <a:pt x="1614" y="416"/>
                    <a:pt x="1630" y="397"/>
                    <a:pt x="1631" y="374"/>
                  </a:cubicBezTo>
                  <a:cubicBezTo>
                    <a:pt x="1631" y="337"/>
                    <a:pt x="1608" y="346"/>
                    <a:pt x="1608" y="321"/>
                  </a:cubicBezTo>
                  <a:cubicBezTo>
                    <a:pt x="1608" y="302"/>
                    <a:pt x="1638" y="287"/>
                    <a:pt x="1680" y="287"/>
                  </a:cubicBezTo>
                  <a:cubicBezTo>
                    <a:pt x="1728" y="287"/>
                    <a:pt x="1746" y="310"/>
                    <a:pt x="1746" y="359"/>
                  </a:cubicBezTo>
                  <a:cubicBezTo>
                    <a:pt x="1746" y="452"/>
                    <a:pt x="1746" y="452"/>
                    <a:pt x="1746" y="452"/>
                  </a:cubicBezTo>
                  <a:cubicBezTo>
                    <a:pt x="1734" y="452"/>
                    <a:pt x="1734" y="452"/>
                    <a:pt x="1734" y="452"/>
                  </a:cubicBezTo>
                  <a:cubicBezTo>
                    <a:pt x="1596" y="452"/>
                    <a:pt x="1530" y="498"/>
                    <a:pt x="1530" y="585"/>
                  </a:cubicBezTo>
                  <a:cubicBezTo>
                    <a:pt x="1530" y="650"/>
                    <a:pt x="1584" y="689"/>
                    <a:pt x="1639" y="689"/>
                  </a:cubicBezTo>
                  <a:cubicBezTo>
                    <a:pt x="1697" y="689"/>
                    <a:pt x="1730" y="663"/>
                    <a:pt x="1749" y="623"/>
                  </a:cubicBezTo>
                  <a:cubicBezTo>
                    <a:pt x="1753" y="658"/>
                    <a:pt x="1777" y="686"/>
                    <a:pt x="1813" y="686"/>
                  </a:cubicBezTo>
                  <a:cubicBezTo>
                    <a:pt x="1845" y="686"/>
                    <a:pt x="1867" y="669"/>
                    <a:pt x="1891" y="634"/>
                  </a:cubicBezTo>
                  <a:cubicBezTo>
                    <a:pt x="1874" y="622"/>
                    <a:pt x="1874" y="622"/>
                    <a:pt x="1874" y="622"/>
                  </a:cubicBezTo>
                  <a:cubicBezTo>
                    <a:pt x="1861" y="639"/>
                    <a:pt x="1849" y="654"/>
                    <a:pt x="1838" y="654"/>
                  </a:cubicBezTo>
                  <a:close/>
                  <a:moveTo>
                    <a:pt x="1746" y="576"/>
                  </a:moveTo>
                  <a:cubicBezTo>
                    <a:pt x="1730" y="628"/>
                    <a:pt x="1702" y="664"/>
                    <a:pt x="1664" y="664"/>
                  </a:cubicBezTo>
                  <a:cubicBezTo>
                    <a:pt x="1627" y="664"/>
                    <a:pt x="1604" y="634"/>
                    <a:pt x="1604" y="578"/>
                  </a:cubicBezTo>
                  <a:cubicBezTo>
                    <a:pt x="1604" y="506"/>
                    <a:pt x="1637" y="474"/>
                    <a:pt x="1720" y="474"/>
                  </a:cubicBezTo>
                  <a:cubicBezTo>
                    <a:pt x="1728" y="474"/>
                    <a:pt x="1746" y="474"/>
                    <a:pt x="1746" y="474"/>
                  </a:cubicBezTo>
                  <a:lnTo>
                    <a:pt x="1746" y="576"/>
                  </a:lnTo>
                  <a:close/>
                  <a:moveTo>
                    <a:pt x="2205" y="329"/>
                  </a:moveTo>
                  <a:cubicBezTo>
                    <a:pt x="2205" y="353"/>
                    <a:pt x="2188" y="372"/>
                    <a:pt x="2167" y="372"/>
                  </a:cubicBezTo>
                  <a:cubicBezTo>
                    <a:pt x="2146" y="372"/>
                    <a:pt x="2129" y="353"/>
                    <a:pt x="2129" y="330"/>
                  </a:cubicBezTo>
                  <a:cubicBezTo>
                    <a:pt x="2129" y="304"/>
                    <a:pt x="2143" y="294"/>
                    <a:pt x="2153" y="291"/>
                  </a:cubicBezTo>
                  <a:cubicBezTo>
                    <a:pt x="2153" y="291"/>
                    <a:pt x="2149" y="287"/>
                    <a:pt x="2143" y="287"/>
                  </a:cubicBezTo>
                  <a:cubicBezTo>
                    <a:pt x="2101" y="287"/>
                    <a:pt x="2045" y="379"/>
                    <a:pt x="2045" y="478"/>
                  </a:cubicBezTo>
                  <a:cubicBezTo>
                    <a:pt x="2045" y="654"/>
                    <a:pt x="2045" y="654"/>
                    <a:pt x="2045" y="654"/>
                  </a:cubicBezTo>
                  <a:cubicBezTo>
                    <a:pt x="2102" y="654"/>
                    <a:pt x="2102" y="654"/>
                    <a:pt x="2102" y="654"/>
                  </a:cubicBezTo>
                  <a:cubicBezTo>
                    <a:pt x="2102" y="676"/>
                    <a:pt x="2102" y="676"/>
                    <a:pt x="2102" y="676"/>
                  </a:cubicBezTo>
                  <a:cubicBezTo>
                    <a:pt x="1917" y="676"/>
                    <a:pt x="1917" y="676"/>
                    <a:pt x="1917" y="676"/>
                  </a:cubicBezTo>
                  <a:cubicBezTo>
                    <a:pt x="1917" y="654"/>
                    <a:pt x="1917" y="654"/>
                    <a:pt x="1917" y="654"/>
                  </a:cubicBezTo>
                  <a:cubicBezTo>
                    <a:pt x="1974" y="654"/>
                    <a:pt x="1974" y="654"/>
                    <a:pt x="1974" y="654"/>
                  </a:cubicBezTo>
                  <a:cubicBezTo>
                    <a:pt x="1974" y="299"/>
                    <a:pt x="1974" y="299"/>
                    <a:pt x="1974" y="299"/>
                  </a:cubicBezTo>
                  <a:cubicBezTo>
                    <a:pt x="1917" y="299"/>
                    <a:pt x="1917" y="299"/>
                    <a:pt x="1917" y="299"/>
                  </a:cubicBezTo>
                  <a:cubicBezTo>
                    <a:pt x="1917" y="278"/>
                    <a:pt x="1917" y="278"/>
                    <a:pt x="1917" y="278"/>
                  </a:cubicBezTo>
                  <a:cubicBezTo>
                    <a:pt x="1966" y="278"/>
                    <a:pt x="1966" y="278"/>
                    <a:pt x="1966" y="278"/>
                  </a:cubicBezTo>
                  <a:cubicBezTo>
                    <a:pt x="2002" y="278"/>
                    <a:pt x="2028" y="273"/>
                    <a:pt x="2045" y="264"/>
                  </a:cubicBezTo>
                  <a:cubicBezTo>
                    <a:pt x="2045" y="366"/>
                    <a:pt x="2045" y="366"/>
                    <a:pt x="2045" y="366"/>
                  </a:cubicBezTo>
                  <a:cubicBezTo>
                    <a:pt x="2046" y="366"/>
                    <a:pt x="2046" y="366"/>
                    <a:pt x="2046" y="366"/>
                  </a:cubicBezTo>
                  <a:cubicBezTo>
                    <a:pt x="2070" y="307"/>
                    <a:pt x="2102" y="266"/>
                    <a:pt x="2150" y="266"/>
                  </a:cubicBezTo>
                  <a:cubicBezTo>
                    <a:pt x="2179" y="266"/>
                    <a:pt x="2205" y="290"/>
                    <a:pt x="2205" y="3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037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 userDrawn="1">
            <p:ph type="pic" sz="quarter" idx="10"/>
          </p:nvPr>
        </p:nvSpPr>
        <p:spPr bwMode="gray">
          <a:xfrm>
            <a:off x="640080" y="0"/>
            <a:ext cx="8503920" cy="52165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685800"/>
            <a:ext cx="384048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468880"/>
            <a:ext cx="3840480" cy="9144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 userDrawn="1"/>
          </p:nvSpPr>
          <p:spPr bwMode="gray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title="Edwards"/>
            <p:cNvPicPr preferRelativeResize="0"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463917" y="4872990"/>
              <a:ext cx="1344168" cy="1646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gray">
            <a:xfrm>
              <a:off x="194368" y="5216525"/>
              <a:ext cx="444500" cy="44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357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3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457200"/>
            <a:ext cx="804672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600200"/>
            <a:ext cx="3931920" cy="470916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663440" y="1600200"/>
            <a:ext cx="3931920" cy="470916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6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457200"/>
            <a:ext cx="804672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1600200"/>
            <a:ext cx="3931920" cy="5029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548640" y="2194560"/>
            <a:ext cx="3931920" cy="4114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63440" y="1600200"/>
            <a:ext cx="3931920" cy="5029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4663440" y="2194560"/>
            <a:ext cx="3931920" cy="4114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8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6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48640" y="457200"/>
            <a:ext cx="804672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1600200"/>
            <a:ext cx="8046720" cy="4709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7088744" y="6629400"/>
            <a:ext cx="1140454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6"/>
                </a:solidFill>
              </a:defRPr>
            </a:lvl1pPr>
          </a:lstStyle>
          <a:p>
            <a:r>
              <a:rPr lang="en-US"/>
              <a:t>Month 00, 0000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743200" y="6629400"/>
            <a:ext cx="3657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229199" y="6629400"/>
            <a:ext cx="366161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6"/>
                </a:solidFill>
              </a:defRPr>
            </a:lvl1pPr>
          </a:lstStyle>
          <a:p>
            <a:fld id="{CDBA9528-BCFE-1E43-A37D-912FF3C527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gray">
          <a:xfrm>
            <a:off x="548640" y="6629400"/>
            <a:ext cx="914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</a:rPr>
              <a:t>Internal</a:t>
            </a:r>
            <a:r>
              <a:rPr lang="en-US" baseline="0" dirty="0">
                <a:solidFill>
                  <a:schemeClr val="accent6"/>
                </a:solidFill>
              </a:rPr>
              <a:t> use only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 bwMode="gray">
          <a:xfrm>
            <a:off x="0" y="0"/>
            <a:ext cx="9144000" cy="444500"/>
          </a:xfrm>
          <a:prstGeom prst="rect">
            <a:avLst/>
          </a:prstGeom>
        </p:spPr>
      </p:pic>
      <p:sp>
        <p:nvSpPr>
          <p:cNvPr id="12" name="Freeform 9" title="Edwards Lifesciences"/>
          <p:cNvSpPr>
            <a:spLocks noEditPoints="1"/>
          </p:cNvSpPr>
          <p:nvPr userDrawn="1"/>
        </p:nvSpPr>
        <p:spPr bwMode="gray">
          <a:xfrm>
            <a:off x="7633334" y="67627"/>
            <a:ext cx="960120" cy="87162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7" r:id="rId3"/>
    <p:sldLayoutId id="2147483668" r:id="rId4"/>
    <p:sldLayoutId id="2147483669" r:id="rId5"/>
    <p:sldLayoutId id="2147483650" r:id="rId6"/>
    <p:sldLayoutId id="2147483652" r:id="rId7"/>
    <p:sldLayoutId id="2147483653" r:id="rId8"/>
    <p:sldLayoutId id="2147483654" r:id="rId9"/>
    <p:sldLayoutId id="2147483655" r:id="rId10"/>
    <p:sldLayoutId id="2147483651" r:id="rId11"/>
    <p:sldLayoutId id="2147483665" r:id="rId12"/>
    <p:sldLayoutId id="2147483666" r:id="rId13"/>
    <p:sldLayoutId id="2147483662" r:id="rId14"/>
    <p:sldLayoutId id="2147483664" r:id="rId15"/>
    <p:sldLayoutId id="2147483670" r:id="rId16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10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725" indent="-166688" algn="l" defTabSz="4572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2763" indent="-173038" algn="l" defTabSz="4572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1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3038" algn="l" defTabSz="4572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defTabSz="4572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1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FloTrac</a:t>
            </a:r>
            <a:b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TW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簡易操作說明</a:t>
            </a:r>
            <a:b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228600"/>
            <a:ext cx="1787525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02252802-B664-4AE2-95E5-9CEA3E9F1E43}"/>
              </a:ext>
            </a:extLst>
          </p:cNvPr>
          <p:cNvSpPr txBox="1">
            <a:spLocks/>
          </p:cNvSpPr>
          <p:nvPr/>
        </p:nvSpPr>
        <p:spPr bwMode="gray">
          <a:xfrm>
            <a:off x="794951" y="3703320"/>
            <a:ext cx="3840480" cy="91440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10000"/>
              <a:buFont typeface="Wingdings" charset="2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10000"/>
              <a:buFont typeface="Wingdings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10000"/>
              <a:buFont typeface="Wingdings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陳靖汝  </a:t>
            </a:r>
            <a:r>
              <a:rPr lang="en-US" altLang="zh-TW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Rocio</a:t>
            </a:r>
          </a:p>
          <a:p>
            <a:b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Territory Manager, Critical Care</a:t>
            </a:r>
            <a:b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Mobile : 0975-529-165</a:t>
            </a:r>
            <a:b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E-mail: chingju_chen@edwards.com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353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" b="7754"/>
          <a:stretch/>
        </p:blipFill>
        <p:spPr>
          <a:xfrm>
            <a:off x="1219200" y="1446474"/>
            <a:ext cx="6705600" cy="5030525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609653"/>
            <a:ext cx="609653" cy="60965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43200" y="457200"/>
            <a:ext cx="5852160" cy="914400"/>
          </a:xfrm>
        </p:spPr>
        <p:txBody>
          <a:bodyPr/>
          <a:lstStyle/>
          <a:p>
            <a:r>
              <a:rPr lang="zh-TW" altLang="en-US" dirty="0"/>
              <a:t>歸零 </a:t>
            </a:r>
            <a:r>
              <a:rPr lang="en-US" altLang="zh-TW" dirty="0"/>
              <a:t>Zero &amp; Waveform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09600"/>
            <a:ext cx="6000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向右箭號 6"/>
          <p:cNvSpPr/>
          <p:nvPr/>
        </p:nvSpPr>
        <p:spPr>
          <a:xfrm>
            <a:off x="1354455" y="731520"/>
            <a:ext cx="481965" cy="365760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直線圖說文字 2 (加上框線和強調線) 8"/>
          <p:cNvSpPr/>
          <p:nvPr/>
        </p:nvSpPr>
        <p:spPr>
          <a:xfrm>
            <a:off x="1320164" y="5105400"/>
            <a:ext cx="550545" cy="533400"/>
          </a:xfrm>
          <a:prstGeom prst="accentBorderCallout2">
            <a:avLst>
              <a:gd name="adj1" fmla="val 40179"/>
              <a:gd name="adj2" fmla="val -21597"/>
              <a:gd name="adj3" fmla="val 38232"/>
              <a:gd name="adj4" fmla="val -87958"/>
              <a:gd name="adj5" fmla="val -70617"/>
              <a:gd name="adj6" fmla="val -106351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流程圖: 程序 9"/>
          <p:cNvSpPr/>
          <p:nvPr/>
        </p:nvSpPr>
        <p:spPr>
          <a:xfrm>
            <a:off x="388620" y="4267200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68017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640" y="457200"/>
            <a:ext cx="8046720" cy="914400"/>
          </a:xfrm>
        </p:spPr>
        <p:txBody>
          <a:bodyPr/>
          <a:lstStyle/>
          <a:p>
            <a:r>
              <a:rPr lang="zh-TW" altLang="en-US" dirty="0"/>
              <a:t>歸零 </a:t>
            </a:r>
            <a:r>
              <a:rPr lang="en-US" altLang="zh-TW" dirty="0"/>
              <a:t>Zero &amp; Waveform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反白處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5547" t="19630" r="22315" b="6543"/>
          <a:stretch>
            <a:fillRect/>
          </a:stretch>
        </p:blipFill>
        <p:spPr bwMode="auto">
          <a:xfrm>
            <a:off x="1081403" y="1371600"/>
            <a:ext cx="6981194" cy="518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直線圖說文字 2 (加上框線和強調線) 5"/>
          <p:cNvSpPr/>
          <p:nvPr/>
        </p:nvSpPr>
        <p:spPr>
          <a:xfrm>
            <a:off x="5805055" y="2566555"/>
            <a:ext cx="533400" cy="533400"/>
          </a:xfrm>
          <a:prstGeom prst="accentBorderCallout2">
            <a:avLst>
              <a:gd name="adj1" fmla="val 49919"/>
              <a:gd name="adj2" fmla="val 131927"/>
              <a:gd name="adj3" fmla="val 46023"/>
              <a:gd name="adj4" fmla="val 445021"/>
              <a:gd name="adj5" fmla="val -82305"/>
              <a:gd name="adj6" fmla="val 479307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直線圖說文字 2 (加上框線和強調線) 6"/>
          <p:cNvSpPr/>
          <p:nvPr/>
        </p:nvSpPr>
        <p:spPr>
          <a:xfrm>
            <a:off x="2133600" y="5334000"/>
            <a:ext cx="1524000" cy="533400"/>
          </a:xfrm>
          <a:prstGeom prst="accentBorderCallout2">
            <a:avLst>
              <a:gd name="adj1" fmla="val 46023"/>
              <a:gd name="adj2" fmla="val -9015"/>
              <a:gd name="adj3" fmla="val 46023"/>
              <a:gd name="adj4" fmla="val -73258"/>
              <a:gd name="adj5" fmla="val -95942"/>
              <a:gd name="adj6" fmla="val -90303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程序 7"/>
          <p:cNvSpPr/>
          <p:nvPr/>
        </p:nvSpPr>
        <p:spPr>
          <a:xfrm>
            <a:off x="8070910" y="1716232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sp>
        <p:nvSpPr>
          <p:cNvPr id="9" name="流程圖: 程序 8"/>
          <p:cNvSpPr/>
          <p:nvPr/>
        </p:nvSpPr>
        <p:spPr>
          <a:xfrm>
            <a:off x="433010" y="4343400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sp>
        <p:nvSpPr>
          <p:cNvPr id="10" name="直線圖說文字 2 (加上框線和強調線) 9"/>
          <p:cNvSpPr/>
          <p:nvPr/>
        </p:nvSpPr>
        <p:spPr>
          <a:xfrm>
            <a:off x="5943600" y="5334000"/>
            <a:ext cx="609600" cy="533400"/>
          </a:xfrm>
          <a:prstGeom prst="accentBorderCallout2">
            <a:avLst>
              <a:gd name="adj1" fmla="val 46023"/>
              <a:gd name="adj2" fmla="val 128031"/>
              <a:gd name="adj3" fmla="val 47971"/>
              <a:gd name="adj4" fmla="val 356628"/>
              <a:gd name="adj5" fmla="val -90097"/>
              <a:gd name="adj6" fmla="val 398219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程序 10"/>
          <p:cNvSpPr/>
          <p:nvPr/>
        </p:nvSpPr>
        <p:spPr>
          <a:xfrm>
            <a:off x="8115099" y="4405746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  <a:endParaRPr lang="zh-TW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C892C-1842-438B-A360-6374DF61244A}"/>
              </a:ext>
            </a:extLst>
          </p:cNvPr>
          <p:cNvSpPr txBox="1"/>
          <p:nvPr/>
        </p:nvSpPr>
        <p:spPr>
          <a:xfrm>
            <a:off x="5577351" y="491398"/>
            <a:ext cx="301800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FF00"/>
                </a:solidFill>
              </a:rPr>
              <a:t>CO</a:t>
            </a:r>
            <a:r>
              <a:rPr lang="zh-TW" altLang="en-US" sz="4000" b="1" dirty="0">
                <a:solidFill>
                  <a:srgbClr val="FFFF00"/>
                </a:solidFill>
              </a:rPr>
              <a:t>無需校正</a:t>
            </a:r>
          </a:p>
        </p:txBody>
      </p:sp>
    </p:spTree>
    <p:extLst>
      <p:ext uri="{BB962C8B-B14F-4D97-AF65-F5344CB8AC3E}">
        <p14:creationId xmlns:p14="http://schemas.microsoft.com/office/powerpoint/2010/main" val="9491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Key in CVP (EV1000-</a:t>
            </a:r>
            <a:r>
              <a:rPr lang="zh-TW" altLang="en-US" dirty="0"/>
              <a:t> 黑螢幕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" b="7754"/>
          <a:stretch/>
        </p:blipFill>
        <p:spPr>
          <a:xfrm>
            <a:off x="1295399" y="1524000"/>
            <a:ext cx="6602259" cy="49529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直線圖說文字 2 (加上框線和強調線) 8"/>
          <p:cNvSpPr/>
          <p:nvPr/>
        </p:nvSpPr>
        <p:spPr>
          <a:xfrm>
            <a:off x="1392375" y="2976113"/>
            <a:ext cx="550545" cy="533400"/>
          </a:xfrm>
          <a:prstGeom prst="accentBorderCallout2">
            <a:avLst>
              <a:gd name="adj1" fmla="val 40179"/>
              <a:gd name="adj2" fmla="val -21597"/>
              <a:gd name="adj3" fmla="val 38232"/>
              <a:gd name="adj4" fmla="val -87958"/>
              <a:gd name="adj5" fmla="val -70617"/>
              <a:gd name="adj6" fmla="val -106351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程序 9"/>
          <p:cNvSpPr/>
          <p:nvPr/>
        </p:nvSpPr>
        <p:spPr>
          <a:xfrm>
            <a:off x="439576" y="2165949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sp>
        <p:nvSpPr>
          <p:cNvPr id="8" name="直線圖說文字 2 (加上框線和強調線) 10"/>
          <p:cNvSpPr/>
          <p:nvPr/>
        </p:nvSpPr>
        <p:spPr>
          <a:xfrm>
            <a:off x="2236739" y="4267200"/>
            <a:ext cx="555827" cy="533400"/>
          </a:xfrm>
          <a:prstGeom prst="accentBorderCallout2">
            <a:avLst>
              <a:gd name="adj1" fmla="val 53816"/>
              <a:gd name="adj2" fmla="val 318643"/>
              <a:gd name="adj3" fmla="val 53816"/>
              <a:gd name="adj4" fmla="val 1048668"/>
              <a:gd name="adj5" fmla="val -103942"/>
              <a:gd name="adj6" fmla="val 1127685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流程圖: 程序 11"/>
          <p:cNvSpPr/>
          <p:nvPr/>
        </p:nvSpPr>
        <p:spPr>
          <a:xfrm>
            <a:off x="8251712" y="3242813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97704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 &amp; 12</a:t>
            </a:r>
            <a:r>
              <a:rPr lang="zh-TW" altLang="en-US" dirty="0"/>
              <a:t> </a:t>
            </a:r>
            <a:r>
              <a:rPr lang="en-US" altLang="zh-TW" dirty="0"/>
              <a:t>SVR</a:t>
            </a:r>
            <a:r>
              <a:rPr lang="zh-TW" altLang="en-US" dirty="0"/>
              <a:t>相差</a:t>
            </a:r>
            <a:r>
              <a:rPr lang="en-US" altLang="zh-TW" dirty="0"/>
              <a:t>100</a:t>
            </a:r>
            <a:r>
              <a:rPr lang="zh-TW" altLang="en-US" dirty="0"/>
              <a:t>左右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" b="7754"/>
          <a:stretch/>
        </p:blipFill>
        <p:spPr>
          <a:xfrm>
            <a:off x="1220638" y="1485237"/>
            <a:ext cx="6705600" cy="50305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直線圖說文字 2 (加上框線和強調線) 5"/>
          <p:cNvSpPr/>
          <p:nvPr/>
        </p:nvSpPr>
        <p:spPr>
          <a:xfrm>
            <a:off x="2514600" y="2438400"/>
            <a:ext cx="1905000" cy="533400"/>
          </a:xfrm>
          <a:prstGeom prst="accentBorderCallout2">
            <a:avLst>
              <a:gd name="adj1" fmla="val 57562"/>
              <a:gd name="adj2" fmla="val 109303"/>
              <a:gd name="adj3" fmla="val 55850"/>
              <a:gd name="adj4" fmla="val 272282"/>
              <a:gd name="adj5" fmla="val 168833"/>
              <a:gd name="adj6" fmla="val 308097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程序 9"/>
          <p:cNvSpPr/>
          <p:nvPr/>
        </p:nvSpPr>
        <p:spPr>
          <a:xfrm>
            <a:off x="8115099" y="3399394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sp>
        <p:nvSpPr>
          <p:cNvPr id="8" name="直線圖說文字 2 (加上框線和強調線) 9"/>
          <p:cNvSpPr/>
          <p:nvPr/>
        </p:nvSpPr>
        <p:spPr>
          <a:xfrm>
            <a:off x="5867400" y="5274788"/>
            <a:ext cx="609600" cy="533400"/>
          </a:xfrm>
          <a:prstGeom prst="accentBorderCallout2">
            <a:avLst>
              <a:gd name="adj1" fmla="val 46023"/>
              <a:gd name="adj2" fmla="val 128031"/>
              <a:gd name="adj3" fmla="val 47971"/>
              <a:gd name="adj4" fmla="val 356628"/>
              <a:gd name="adj5" fmla="val -90097"/>
              <a:gd name="adj6" fmla="val 398219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流程圖: 程序 10"/>
          <p:cNvSpPr/>
          <p:nvPr/>
        </p:nvSpPr>
        <p:spPr>
          <a:xfrm>
            <a:off x="8038899" y="4346534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63396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642230" y="2573905"/>
            <a:ext cx="585065" cy="495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266855" y="5139190"/>
            <a:ext cx="1575175" cy="4950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內容版面配置區 21"/>
          <p:cNvSpPr txBox="1">
            <a:spLocks/>
          </p:cNvSpPr>
          <p:nvPr/>
        </p:nvSpPr>
        <p:spPr>
          <a:xfrm>
            <a:off x="77815" y="1448780"/>
            <a:ext cx="8229600" cy="45720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None/>
              <a:tabLst/>
              <a:defRPr/>
            </a:pPr>
            <a:endParaRPr lang="en-US" altLang="zh-TW" sz="2000" dirty="0">
              <a:latin typeface="微軟正黑體" pitchFamily="34" charset="-120"/>
              <a:ea typeface="微軟正黑體" pitchFamily="34" charset="-120"/>
              <a:cs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  <a:cs typeface="Arial"/>
              </a:rPr>
              <a:t> 碰觸圓形範圍即可更改</a:t>
            </a:r>
            <a:endParaRPr lang="en-US" altLang="zh-TW" sz="2000" dirty="0">
              <a:latin typeface="微軟正黑體" pitchFamily="34" charset="-120"/>
              <a:ea typeface="微軟正黑體" pitchFamily="34" charset="-120"/>
              <a:cs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TW" sz="2000" dirty="0">
                <a:latin typeface="微軟正黑體" pitchFamily="34" charset="-120"/>
                <a:ea typeface="微軟正黑體" pitchFamily="34" charset="-120"/>
                <a:cs typeface="Arial"/>
              </a:rPr>
              <a:t>Alarm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  <a:cs typeface="Arial"/>
              </a:rPr>
              <a:t>值設定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sp>
        <p:nvSpPr>
          <p:cNvPr id="9" name="제목 1"/>
          <p:cNvSpPr txBox="1">
            <a:spLocks noGrp="1"/>
          </p:cNvSpPr>
          <p:nvPr>
            <p:ph type="title" idx="4294967295"/>
          </p:nvPr>
        </p:nvSpPr>
        <p:spPr>
          <a:xfrm>
            <a:off x="609600" y="0"/>
            <a:ext cx="8534400" cy="1371600"/>
          </a:xfrm>
          <a:prstGeom prst="rect">
            <a:avLst/>
          </a:prstGeom>
        </p:spPr>
        <p:txBody>
          <a:bodyPr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latin typeface="Arial" pitchFamily="34" charset="0"/>
                <a:ea typeface="HY헤드라인M" pitchFamily="18" charset="-127"/>
                <a:cs typeface="Arial" pitchFamily="34" charset="0"/>
              </a:rPr>
              <a:t>EV1000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Arial"/>
              </a:rPr>
              <a:t> 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Arial"/>
              </a:rPr>
              <a:t>操作設定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Arial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382713"/>
            <a:ext cx="6372225" cy="48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6912260" y="1448780"/>
            <a:ext cx="1800200" cy="70788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可關閉或打開警報聲音</a:t>
            </a:r>
          </a:p>
        </p:txBody>
      </p:sp>
      <p:sp>
        <p:nvSpPr>
          <p:cNvPr id="16" name="向右箭號 15"/>
          <p:cNvSpPr/>
          <p:nvPr/>
        </p:nvSpPr>
        <p:spPr>
          <a:xfrm>
            <a:off x="1736685" y="2258870"/>
            <a:ext cx="3060340" cy="225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195" y="2303875"/>
            <a:ext cx="2655295" cy="340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向下箭號 10"/>
          <p:cNvSpPr/>
          <p:nvPr/>
        </p:nvSpPr>
        <p:spPr>
          <a:xfrm>
            <a:off x="8352420" y="2078850"/>
            <a:ext cx="180020" cy="45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61510" y="3969060"/>
            <a:ext cx="1210588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b="1" dirty="0"/>
              <a:t>功能設定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0" y="4724400"/>
            <a:ext cx="1981200" cy="70788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/>
              <a:t>螢幕拍照紀錄</a:t>
            </a:r>
            <a:r>
              <a:rPr lang="en-US" altLang="zh-TW" sz="2000" b="1" dirty="0"/>
              <a:t>,</a:t>
            </a:r>
            <a:r>
              <a:rPr lang="zh-TW" altLang="en-US" sz="2000" b="1" dirty="0"/>
              <a:t>須先接上隨身碟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0" y="5589240"/>
            <a:ext cx="2579552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Alarm silence 2</a:t>
            </a:r>
            <a:r>
              <a:rPr lang="zh-TW" altLang="en-US" sz="2000" b="1" dirty="0"/>
              <a:t>分鐘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1371600" y="4114800"/>
            <a:ext cx="1350150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1871700" y="4959169"/>
            <a:ext cx="810090" cy="135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2514600" y="5715000"/>
            <a:ext cx="381000" cy="166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6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66855" y="5139190"/>
            <a:ext cx="1575175" cy="4950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제목 1"/>
          <p:cNvSpPr txBox="1">
            <a:spLocks noGrp="1"/>
          </p:cNvSpPr>
          <p:nvPr>
            <p:ph type="title" idx="4294967295"/>
          </p:nvPr>
        </p:nvSpPr>
        <p:spPr>
          <a:xfrm>
            <a:off x="609600" y="0"/>
            <a:ext cx="8534400" cy="1371600"/>
          </a:xfrm>
          <a:prstGeom prst="rect">
            <a:avLst/>
          </a:prstGeom>
        </p:spPr>
        <p:txBody>
          <a:bodyPr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latin typeface="Arial" pitchFamily="34" charset="0"/>
                <a:ea typeface="HY헤드라인M" pitchFamily="18" charset="-127"/>
                <a:cs typeface="Arial" pitchFamily="34" charset="0"/>
              </a:rPr>
              <a:t>EV1000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Arial"/>
              </a:rPr>
              <a:t> 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Arial"/>
              </a:rPr>
              <a:t>操作設定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Arial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0574"/>
            <a:ext cx="7058025" cy="53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向左箭號 13"/>
          <p:cNvSpPr/>
          <p:nvPr/>
        </p:nvSpPr>
        <p:spPr>
          <a:xfrm>
            <a:off x="4556993" y="1455048"/>
            <a:ext cx="978408" cy="315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5562600" y="1348596"/>
            <a:ext cx="1800200" cy="1015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碰觸圓形外圍可更改顯示參數</a:t>
            </a:r>
          </a:p>
        </p:txBody>
      </p:sp>
      <p:sp>
        <p:nvSpPr>
          <p:cNvPr id="5" name="矩形 4"/>
          <p:cNvSpPr/>
          <p:nvPr/>
        </p:nvSpPr>
        <p:spPr>
          <a:xfrm>
            <a:off x="6629400" y="2438400"/>
            <a:ext cx="1219200" cy="569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569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計價代碼</a:t>
            </a:r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24" y="1304364"/>
            <a:ext cx="7788548" cy="494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D17946-3222-4153-8B49-27FEFD3C8283}"/>
              </a:ext>
            </a:extLst>
          </p:cNvPr>
          <p:cNvSpPr/>
          <p:nvPr/>
        </p:nvSpPr>
        <p:spPr>
          <a:xfrm>
            <a:off x="685800" y="1828800"/>
            <a:ext cx="7696200" cy="16002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F1309-2E45-4FBE-83BB-1FE8CDF3D1F3}"/>
              </a:ext>
            </a:extLst>
          </p:cNvPr>
          <p:cNvSpPr txBox="1"/>
          <p:nvPr/>
        </p:nvSpPr>
        <p:spPr>
          <a:xfrm>
            <a:off x="773430" y="2628900"/>
            <a:ext cx="341757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1"/>
                </a:solidFill>
              </a:rPr>
              <a:t>無需再拆額外</a:t>
            </a:r>
            <a:r>
              <a:rPr lang="en-US" altLang="zh-TW" sz="2800" b="1" dirty="0">
                <a:solidFill>
                  <a:schemeClr val="accent1"/>
                </a:solidFill>
              </a:rPr>
              <a:t>A-line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FC3F-46C2-41FE-A7E6-B70F8A22B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162" y="533400"/>
            <a:ext cx="3840480" cy="1554480"/>
          </a:xfrm>
        </p:spPr>
        <p:txBody>
          <a:bodyPr/>
          <a:lstStyle/>
          <a:p>
            <a:r>
              <a:rPr lang="en-US" sz="3000" dirty="0"/>
              <a:t>Advanced </a:t>
            </a:r>
            <a:br>
              <a:rPr lang="en-US" sz="3000" dirty="0"/>
            </a:br>
            <a:r>
              <a:rPr lang="en-US" sz="3000" dirty="0"/>
              <a:t>Blood Pressure Management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ECAC7-3A0B-4C38-8856-97910B266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119" y="3657600"/>
            <a:ext cx="41910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value of continuous BP monitoring</a:t>
            </a:r>
          </a:p>
          <a:p>
            <a:r>
              <a:rPr lang="en-US" dirty="0">
                <a:solidFill>
                  <a:srgbClr val="FFFF00"/>
                </a:solidFill>
              </a:rPr>
              <a:t>and CO-derived parameters </a:t>
            </a:r>
          </a:p>
        </p:txBody>
      </p:sp>
    </p:spTree>
    <p:extLst>
      <p:ext uri="{BB962C8B-B14F-4D97-AF65-F5344CB8AC3E}">
        <p14:creationId xmlns:p14="http://schemas.microsoft.com/office/powerpoint/2010/main" val="3592308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848600" cy="90805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zh-TW" dirty="0"/>
              <a:t>Determinants of CO &amp; SV</a:t>
            </a:r>
            <a:endParaRPr lang="en-US" altLang="zh-TW" i="1" dirty="0">
              <a:solidFill>
                <a:srgbClr val="FF0033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382000" cy="4114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zh-TW" altLang="en-US" dirty="0"/>
              <a:t>前負荷</a:t>
            </a:r>
            <a:r>
              <a:rPr lang="en-US" altLang="zh-TW" dirty="0"/>
              <a:t>–</a:t>
            </a:r>
            <a:r>
              <a:rPr lang="zh-TW" altLang="zh-TW" dirty="0"/>
              <a:t> </a:t>
            </a:r>
            <a:r>
              <a:rPr lang="zh-TW" altLang="en-US" dirty="0"/>
              <a:t>容</a:t>
            </a:r>
            <a:r>
              <a:rPr lang="zh-TW" altLang="zh-TW" dirty="0"/>
              <a:t>量或在心室舒張末期產生的壓力 </a:t>
            </a:r>
            <a:br>
              <a:rPr lang="zh-TW" altLang="zh-TW" dirty="0"/>
            </a:br>
            <a:endParaRPr lang="en-US" altLang="zh-TW" dirty="0"/>
          </a:p>
          <a:p>
            <a:pPr eaLnBrk="1" hangingPunct="1"/>
            <a:r>
              <a:rPr lang="zh-TW" altLang="zh-TW" dirty="0"/>
              <a:t>後負荷 </a:t>
            </a:r>
            <a:r>
              <a:rPr lang="en-US" altLang="zh-TW" dirty="0"/>
              <a:t>–</a:t>
            </a:r>
            <a:r>
              <a:rPr lang="zh-TW" altLang="zh-TW" dirty="0"/>
              <a:t> </a:t>
            </a:r>
            <a:r>
              <a:rPr lang="zh-TW" altLang="en-US" dirty="0"/>
              <a:t>血液從心室射出的阻力</a:t>
            </a:r>
            <a:r>
              <a:rPr lang="zh-TW" altLang="zh-TW" dirty="0"/>
              <a:t> </a:t>
            </a:r>
            <a:br>
              <a:rPr lang="zh-TW" altLang="zh-TW" dirty="0"/>
            </a:br>
            <a:endParaRPr lang="en-US" altLang="zh-TW" dirty="0"/>
          </a:p>
          <a:p>
            <a:pPr eaLnBrk="1" hangingPunct="1"/>
            <a:r>
              <a:rPr lang="zh-TW" altLang="zh-TW" dirty="0"/>
              <a:t>收縮</a:t>
            </a:r>
            <a:r>
              <a:rPr lang="zh-TW" altLang="en-US" dirty="0"/>
              <a:t>力</a:t>
            </a:r>
            <a:r>
              <a:rPr lang="zh-TW" altLang="zh-TW" dirty="0"/>
              <a:t> - 心室射血</a:t>
            </a:r>
            <a:r>
              <a:rPr lang="zh-TW" altLang="en-US" dirty="0"/>
              <a:t>力</a:t>
            </a:r>
          </a:p>
        </p:txBody>
      </p:sp>
    </p:spTree>
    <p:extLst>
      <p:ext uri="{BB962C8B-B14F-4D97-AF65-F5344CB8AC3E}">
        <p14:creationId xmlns:p14="http://schemas.microsoft.com/office/powerpoint/2010/main" val="4226939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水電工</a:t>
            </a:r>
          </a:p>
        </p:txBody>
      </p:sp>
      <p:pic>
        <p:nvPicPr>
          <p:cNvPr id="1026" name="Picture 2" descr="ãè®è¬é ­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78" y="14478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é¦¬é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84" y="4583346"/>
            <a:ext cx="2223594" cy="16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æ°´ç®¡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722202" y="3207394"/>
            <a:ext cx="2246313" cy="16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å¬å¯ å¡éå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" y="1447800"/>
            <a:ext cx="44957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C2FCC7-3C4C-4215-9BF3-F9E9AC1F3A2F}"/>
              </a:ext>
            </a:extLst>
          </p:cNvPr>
          <p:cNvSpPr txBox="1"/>
          <p:nvPr/>
        </p:nvSpPr>
        <p:spPr>
          <a:xfrm>
            <a:off x="6721078" y="1574008"/>
            <a:ext cx="2358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SVV,SV,CO,</a:t>
            </a:r>
          </a:p>
          <a:p>
            <a:r>
              <a:rPr lang="en-US" dirty="0"/>
              <a:t>CI,GEDI,EVLWI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1F402-EC69-4EE3-B6D6-2412F020AF7E}"/>
              </a:ext>
            </a:extLst>
          </p:cNvPr>
          <p:cNvSpPr txBox="1"/>
          <p:nvPr/>
        </p:nvSpPr>
        <p:spPr>
          <a:xfrm>
            <a:off x="6721078" y="5408106"/>
            <a:ext cx="19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SVI,GEF,CFI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99B34-9DB8-4367-9BA0-D2AFD9567452}"/>
              </a:ext>
            </a:extLst>
          </p:cNvPr>
          <p:cNvSpPr txBox="1"/>
          <p:nvPr/>
        </p:nvSpPr>
        <p:spPr>
          <a:xfrm>
            <a:off x="4876800" y="35052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PVPI,SVR,SVRI</a:t>
            </a:r>
          </a:p>
        </p:txBody>
      </p:sp>
    </p:spTree>
    <p:extLst>
      <p:ext uri="{BB962C8B-B14F-4D97-AF65-F5344CB8AC3E}">
        <p14:creationId xmlns:p14="http://schemas.microsoft.com/office/powerpoint/2010/main" val="220156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21F5-6770-4935-A1A9-696A0133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FloTrac</a:t>
            </a:r>
            <a:r>
              <a:rPr lang="en-US" dirty="0"/>
              <a:t> (</a:t>
            </a:r>
            <a:r>
              <a:rPr lang="en-US" altLang="zh-TW" dirty="0" err="1"/>
              <a:t>A-line+FloTrac</a:t>
            </a:r>
            <a:r>
              <a:rPr lang="en-US" altLang="zh-TW" dirty="0"/>
              <a:t>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E5A9F9-A33F-48F7-B4E9-DCE3EB117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31" t="14565" r="2900" b="22319"/>
          <a:stretch/>
        </p:blipFill>
        <p:spPr>
          <a:xfrm>
            <a:off x="1946859" y="1503231"/>
            <a:ext cx="5242657" cy="49869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1A868-F205-4502-905D-17EA2162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6A2810-3B47-45AE-9E25-93B748E75F97}"/>
              </a:ext>
            </a:extLst>
          </p:cNvPr>
          <p:cNvSpPr/>
          <p:nvPr/>
        </p:nvSpPr>
        <p:spPr>
          <a:xfrm>
            <a:off x="3810000" y="2819400"/>
            <a:ext cx="3276600" cy="17526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0E30200-F4E5-4752-BD4C-096AB36B97C8}"/>
              </a:ext>
            </a:extLst>
          </p:cNvPr>
          <p:cNvSpPr/>
          <p:nvPr/>
        </p:nvSpPr>
        <p:spPr>
          <a:xfrm>
            <a:off x="4568188" y="3564256"/>
            <a:ext cx="1905001" cy="3810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6DCEAC-B319-470B-B55F-C7BACA431A9F}"/>
              </a:ext>
            </a:extLst>
          </p:cNvPr>
          <p:cNvCxnSpPr>
            <a:cxnSpLocks/>
          </p:cNvCxnSpPr>
          <p:nvPr/>
        </p:nvCxnSpPr>
        <p:spPr>
          <a:xfrm>
            <a:off x="4038600" y="2971800"/>
            <a:ext cx="45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E3D08A-858D-4D03-B9A7-8BA0708B73AC}"/>
              </a:ext>
            </a:extLst>
          </p:cNvPr>
          <p:cNvCxnSpPr>
            <a:cxnSpLocks/>
          </p:cNvCxnSpPr>
          <p:nvPr/>
        </p:nvCxnSpPr>
        <p:spPr>
          <a:xfrm>
            <a:off x="4038600" y="4343400"/>
            <a:ext cx="4533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84D220-D00B-466F-8726-3F15A0059254}"/>
              </a:ext>
            </a:extLst>
          </p:cNvPr>
          <p:cNvCxnSpPr>
            <a:cxnSpLocks/>
          </p:cNvCxnSpPr>
          <p:nvPr/>
        </p:nvCxnSpPr>
        <p:spPr>
          <a:xfrm>
            <a:off x="6477000" y="3200400"/>
            <a:ext cx="4533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9E4E5F-8CB0-47F9-8E97-21B090CE079E}"/>
              </a:ext>
            </a:extLst>
          </p:cNvPr>
          <p:cNvCxnSpPr>
            <a:cxnSpLocks/>
          </p:cNvCxnSpPr>
          <p:nvPr/>
        </p:nvCxnSpPr>
        <p:spPr>
          <a:xfrm>
            <a:off x="6473189" y="3945256"/>
            <a:ext cx="4533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26DBCAD-9643-4C18-8D49-A4B83BBE097C}"/>
              </a:ext>
            </a:extLst>
          </p:cNvPr>
          <p:cNvSpPr txBox="1"/>
          <p:nvPr/>
        </p:nvSpPr>
        <p:spPr>
          <a:xfrm>
            <a:off x="407716" y="3345091"/>
            <a:ext cx="2948896" cy="12003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i="1" dirty="0">
                <a:solidFill>
                  <a:schemeClr val="accent1"/>
                </a:solidFill>
              </a:rPr>
              <a:t>若遇到術中病人緊急情況需要使用，可直接更換中間段即可。</a:t>
            </a:r>
            <a:endParaRPr lang="en-US" sz="2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33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668" y="426456"/>
            <a:ext cx="8108663" cy="685800"/>
          </a:xfrm>
        </p:spPr>
        <p:txBody>
          <a:bodyPr>
            <a:noAutofit/>
          </a:bodyPr>
          <a:lstStyle/>
          <a:p>
            <a:pPr latinLnBrk="0"/>
            <a:r>
              <a:rPr lang="en-US" sz="1800" dirty="0"/>
              <a:t>Recent studies suggest a strong association between time spent with intraoperative hypotension and risk of postoperative morbidity &amp; mortality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FAFF-5351-40D6-8FDF-E7986331F5E0}" type="slidenum">
              <a:rPr lang="en-US" smtClean="0"/>
              <a:t>20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96240" y="3977121"/>
            <a:ext cx="3410768" cy="1023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4775179" y="3849914"/>
            <a:ext cx="451531" cy="115139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54314" y="4133425"/>
            <a:ext cx="201513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350" b="1" dirty="0">
                <a:solidFill>
                  <a:prstClr val="black"/>
                </a:solidFill>
              </a:rPr>
              <a:t>30-day mortality </a:t>
            </a:r>
          </a:p>
          <a:p>
            <a:pPr>
              <a:spcBef>
                <a:spcPct val="0"/>
              </a:spcBef>
            </a:pPr>
            <a:r>
              <a:rPr lang="en-US" altLang="en-US" sz="1200" dirty="0">
                <a:solidFill>
                  <a:prstClr val="black"/>
                </a:solidFill>
              </a:rPr>
              <a:t>when MAP decreased from 80 to 50 mmHg</a:t>
            </a:r>
            <a:r>
              <a:rPr lang="en-US" altLang="en-US" sz="1200" baseline="300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863170" y="2281871"/>
            <a:ext cx="3410768" cy="1023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750456" y="2153545"/>
            <a:ext cx="451531" cy="115139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03141" y="2439149"/>
            <a:ext cx="224529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AKI (Acute Kidney Injury)</a:t>
            </a:r>
            <a:r>
              <a:rPr lang="en-US" sz="1350" dirty="0"/>
              <a:t> </a:t>
            </a:r>
            <a:r>
              <a:rPr lang="en-US" sz="1200" dirty="0"/>
              <a:t>increased risk when &gt; 28 min MAP &lt; 65 mmHg</a:t>
            </a:r>
            <a:r>
              <a:rPr lang="en-US" sz="1200" baseline="30000" dirty="0"/>
              <a:t>2</a:t>
            </a:r>
            <a:endParaRPr lang="en-US" altLang="en-US" sz="1200" i="1" baseline="30000" dirty="0">
              <a:solidFill>
                <a:schemeClr val="accent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6240" y="2279750"/>
            <a:ext cx="3410768" cy="1023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4781405" y="2158798"/>
            <a:ext cx="451531" cy="115139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63170" y="3976581"/>
            <a:ext cx="3410768" cy="1023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50456" y="3848256"/>
            <a:ext cx="451531" cy="115139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70568" y="4043876"/>
            <a:ext cx="7841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105" y="5654843"/>
            <a:ext cx="8528585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50" dirty="0"/>
              <a:t>2. </a:t>
            </a:r>
            <a:r>
              <a:rPr lang="en-US" sz="450" dirty="0" err="1"/>
              <a:t>Salmasi</a:t>
            </a:r>
            <a:r>
              <a:rPr lang="en-US" sz="450" dirty="0"/>
              <a:t> et al. Anesthesiology 2017; 126:00-00  3. POISE Study Group, Lancet 2008; 371: 1839–47 </a:t>
            </a:r>
            <a:r>
              <a:rPr lang="en-US" sz="450" dirty="0">
                <a:solidFill>
                  <a:prstClr val="black"/>
                </a:solidFill>
              </a:rPr>
              <a:t>4. </a:t>
            </a:r>
            <a:r>
              <a:rPr lang="en-US" sz="450" dirty="0" err="1">
                <a:solidFill>
                  <a:prstClr val="black"/>
                </a:solidFill>
              </a:rPr>
              <a:t>Mascha</a:t>
            </a:r>
            <a:r>
              <a:rPr lang="en-US" sz="450" dirty="0">
                <a:solidFill>
                  <a:prstClr val="black"/>
                </a:solidFill>
              </a:rPr>
              <a:t>, E.J. et al</a:t>
            </a:r>
            <a:r>
              <a:rPr lang="en-US" sz="450" i="1" dirty="0">
                <a:solidFill>
                  <a:prstClr val="black"/>
                </a:solidFill>
              </a:rPr>
              <a:t>., </a:t>
            </a:r>
            <a:r>
              <a:rPr lang="en-US" sz="450" dirty="0"/>
              <a:t>Anesthesiology 2015; 123:79-91</a:t>
            </a:r>
            <a:r>
              <a:rPr lang="en-US" sz="450" i="1" dirty="0">
                <a:solidFill>
                  <a:prstClr val="black"/>
                </a:solidFill>
              </a:rPr>
              <a:t> </a:t>
            </a:r>
            <a:endParaRPr lang="en-US" sz="450" dirty="0"/>
          </a:p>
        </p:txBody>
      </p:sp>
      <p:sp>
        <p:nvSpPr>
          <p:cNvPr id="21" name="TextBox 20"/>
          <p:cNvSpPr txBox="1"/>
          <p:nvPr/>
        </p:nvSpPr>
        <p:spPr>
          <a:xfrm>
            <a:off x="1097097" y="2371453"/>
            <a:ext cx="10743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lang="en-US" sz="25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62615" y="2467034"/>
            <a:ext cx="2144393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MI (Myocardial injury)</a:t>
            </a:r>
            <a:r>
              <a:rPr lang="en-US" sz="1350" dirty="0"/>
              <a:t> </a:t>
            </a:r>
            <a:r>
              <a:rPr lang="en-US" sz="1200" dirty="0"/>
              <a:t>increased risk when &gt;28min MAP &lt; 65 mmHg</a:t>
            </a:r>
            <a:r>
              <a:rPr lang="en-US" sz="1200" baseline="30000" dirty="0"/>
              <a:t>2</a:t>
            </a:r>
            <a:endParaRPr lang="en-US" altLang="en-US" sz="1200" i="1" baseline="30000" dirty="0">
              <a:solidFill>
                <a:schemeClr val="accent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25095" y="2403683"/>
            <a:ext cx="10743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en-US" sz="25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42570" y="4100514"/>
            <a:ext cx="7841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03141" y="3985393"/>
            <a:ext cx="2170797" cy="1015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Stroke</a:t>
            </a:r>
          </a:p>
          <a:p>
            <a:r>
              <a:rPr lang="en-US" sz="1163" dirty="0"/>
              <a:t>Increased above population attributable risk when clinically significant hypotension</a:t>
            </a:r>
            <a:r>
              <a:rPr lang="en-US" sz="1163" baseline="30000" dirty="0"/>
              <a:t>3</a:t>
            </a:r>
            <a:endParaRPr lang="en-US" altLang="en-US" sz="1163" i="1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  <p:bldP spid="19" grpId="0"/>
      <p:bldP spid="21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77" y="3735636"/>
            <a:ext cx="1703433" cy="166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681" y="3735717"/>
            <a:ext cx="1708023" cy="1667645"/>
          </a:xfrm>
          <a:prstGeom prst="rect">
            <a:avLst/>
          </a:prstGeom>
        </p:spPr>
      </p:pic>
      <p:pic>
        <p:nvPicPr>
          <p:cNvPr id="12" name="Picture 11" descr="quot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76" y="1908810"/>
            <a:ext cx="3507239" cy="1963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AKI/MI and hypotension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2155" y="2299489"/>
            <a:ext cx="272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“At a </a:t>
            </a:r>
            <a:r>
              <a:rPr lang="en-US" sz="1200" b="1" dirty="0"/>
              <a:t>MAP of 50 mmHg</a:t>
            </a:r>
            <a:r>
              <a:rPr lang="en-US" sz="1200" dirty="0"/>
              <a:t>, for example, </a:t>
            </a:r>
            <a:r>
              <a:rPr lang="en-US" sz="1200" b="1" dirty="0"/>
              <a:t>just 1 min </a:t>
            </a:r>
            <a:r>
              <a:rPr lang="en-US" sz="1200" dirty="0"/>
              <a:t>significantly increased</a:t>
            </a:r>
          </a:p>
          <a:p>
            <a:r>
              <a:rPr lang="en-US" sz="1200" dirty="0"/>
              <a:t>the risk for both </a:t>
            </a:r>
            <a:r>
              <a:rPr lang="en-US" sz="1200" b="1" dirty="0"/>
              <a:t>myocardial and kidney injury</a:t>
            </a:r>
            <a:r>
              <a:rPr lang="en-US" sz="1200" dirty="0"/>
              <a:t>”</a:t>
            </a:r>
            <a:r>
              <a:rPr lang="en-US" sz="1200" baseline="30000" dirty="0"/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6867" y="3877277"/>
            <a:ext cx="329845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AKI and myocardial injury are common, strongly associated with morbidity and mortality, and costly.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0000"/>
                </a:solidFill>
              </a:rPr>
              <a:t>MAP less than 65 mmHg was associated with the development of AKI and myocardial injury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Risk escalates rapidly with increasing duration of hypotension and there does not appear to be </a:t>
            </a:r>
            <a:r>
              <a:rPr lang="en-US" sz="1050" b="1" dirty="0"/>
              <a:t>any safe duration of a MAP &lt; 55 mmHg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421105" y="5654842"/>
            <a:ext cx="8528585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50" dirty="0">
                <a:solidFill>
                  <a:prstClr val="black"/>
                </a:solidFill>
              </a:rPr>
              <a:t>2</a:t>
            </a:r>
            <a:r>
              <a:rPr lang="en-US" sz="450" dirty="0"/>
              <a:t>. </a:t>
            </a:r>
            <a:r>
              <a:rPr lang="en-US" sz="450" dirty="0" err="1"/>
              <a:t>Salmasi</a:t>
            </a:r>
            <a:r>
              <a:rPr lang="en-US" sz="450" dirty="0"/>
              <a:t> et al. Anesthesiology 2017; 126:00-00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FAFF-5351-40D6-8FDF-E7986331F5E0}" type="slidenum">
              <a:rPr lang="en-US" smtClean="0"/>
              <a:t>21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37975" y="3790602"/>
            <a:ext cx="74892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b="1" dirty="0"/>
              <a:t>Risk of AKI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78137" y="3790602"/>
            <a:ext cx="683200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b="1" dirty="0"/>
              <a:t>Risk of MI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16592"/>
          <a:stretch/>
        </p:blipFill>
        <p:spPr>
          <a:xfrm>
            <a:off x="552328" y="2151421"/>
            <a:ext cx="4167359" cy="14638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63" y="1889546"/>
            <a:ext cx="1727576" cy="3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28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9597" y="4562665"/>
            <a:ext cx="7588046" cy="1081073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Striped Right Arrow 59"/>
          <p:cNvSpPr/>
          <p:nvPr/>
        </p:nvSpPr>
        <p:spPr>
          <a:xfrm rot="16200000" flipV="1">
            <a:off x="1408897" y="3947383"/>
            <a:ext cx="594000" cy="621000"/>
          </a:xfrm>
          <a:prstGeom prst="stripedRightArrow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Striped Right Arrow 58"/>
          <p:cNvSpPr/>
          <p:nvPr/>
        </p:nvSpPr>
        <p:spPr>
          <a:xfrm rot="16200000" flipV="1">
            <a:off x="3288737" y="3930054"/>
            <a:ext cx="594000" cy="621000"/>
          </a:xfrm>
          <a:prstGeom prst="stripedRightArrow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Striped Right Arrow 57"/>
          <p:cNvSpPr/>
          <p:nvPr/>
        </p:nvSpPr>
        <p:spPr>
          <a:xfrm rot="16200000" flipV="1">
            <a:off x="4990133" y="3927645"/>
            <a:ext cx="594000" cy="621000"/>
          </a:xfrm>
          <a:prstGeom prst="stripedRightArrow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Underlying mechanism of hypotension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292077" y="1911325"/>
            <a:ext cx="1981200" cy="451339"/>
          </a:xfrm>
          <a:prstGeom prst="roundRect">
            <a:avLst/>
          </a:prstGeom>
          <a:ln w="381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Blood Pressure</a:t>
            </a:r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>
            <a:off x="3115371" y="2515970"/>
            <a:ext cx="4104000" cy="0"/>
          </a:xfrm>
          <a:prstGeom prst="line">
            <a:avLst/>
          </a:prstGeom>
          <a:noFill/>
          <a:ln w="28575" cap="sq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Line 31"/>
          <p:cNvSpPr>
            <a:spLocks noChangeShapeType="1"/>
          </p:cNvSpPr>
          <p:nvPr/>
        </p:nvSpPr>
        <p:spPr bwMode="auto">
          <a:xfrm flipV="1">
            <a:off x="3105136" y="2515970"/>
            <a:ext cx="0" cy="134541"/>
          </a:xfrm>
          <a:prstGeom prst="line">
            <a:avLst/>
          </a:prstGeom>
          <a:noFill/>
          <a:ln w="28575" cap="sq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Line 32"/>
          <p:cNvSpPr>
            <a:spLocks noChangeShapeType="1"/>
          </p:cNvSpPr>
          <p:nvPr/>
        </p:nvSpPr>
        <p:spPr bwMode="auto">
          <a:xfrm flipV="1">
            <a:off x="7217919" y="2526776"/>
            <a:ext cx="0" cy="140494"/>
          </a:xfrm>
          <a:prstGeom prst="line">
            <a:avLst/>
          </a:prstGeom>
          <a:noFill/>
          <a:ln w="28575" cap="sq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Line 33"/>
          <p:cNvSpPr>
            <a:spLocks noChangeShapeType="1"/>
          </p:cNvSpPr>
          <p:nvPr/>
        </p:nvSpPr>
        <p:spPr bwMode="auto">
          <a:xfrm flipV="1">
            <a:off x="5338086" y="2362664"/>
            <a:ext cx="0" cy="140494"/>
          </a:xfrm>
          <a:prstGeom prst="line">
            <a:avLst/>
          </a:prstGeom>
          <a:noFill/>
          <a:ln w="28575" cap="sq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2104300" y="2657654"/>
            <a:ext cx="1981200" cy="4513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Cardiac Output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2480" y="2667270"/>
            <a:ext cx="1981200" cy="4513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Systemic Vascular Resistance </a:t>
            </a:r>
          </a:p>
        </p:txBody>
      </p:sp>
      <p:sp>
        <p:nvSpPr>
          <p:cNvPr id="12" name="Line 34"/>
          <p:cNvSpPr>
            <a:spLocks noChangeShapeType="1"/>
          </p:cNvSpPr>
          <p:nvPr/>
        </p:nvSpPr>
        <p:spPr bwMode="auto">
          <a:xfrm>
            <a:off x="1705822" y="3275956"/>
            <a:ext cx="2700000" cy="0"/>
          </a:xfrm>
          <a:prstGeom prst="line">
            <a:avLst/>
          </a:prstGeom>
          <a:noFill/>
          <a:ln w="28575" cap="sq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 flipV="1">
            <a:off x="1705822" y="3281655"/>
            <a:ext cx="0" cy="134541"/>
          </a:xfrm>
          <a:prstGeom prst="line">
            <a:avLst/>
          </a:prstGeom>
          <a:noFill/>
          <a:ln w="28575" cap="sq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Line 36"/>
          <p:cNvSpPr>
            <a:spLocks noChangeShapeType="1"/>
          </p:cNvSpPr>
          <p:nvPr/>
        </p:nvSpPr>
        <p:spPr bwMode="auto">
          <a:xfrm flipV="1">
            <a:off x="4412849" y="3275956"/>
            <a:ext cx="0" cy="140494"/>
          </a:xfrm>
          <a:prstGeom prst="line">
            <a:avLst/>
          </a:prstGeom>
          <a:noFill/>
          <a:ln w="28575" cap="sq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Line 37"/>
          <p:cNvSpPr>
            <a:spLocks noChangeShapeType="1"/>
          </p:cNvSpPr>
          <p:nvPr/>
        </p:nvSpPr>
        <p:spPr bwMode="auto">
          <a:xfrm flipV="1">
            <a:off x="3105136" y="3119251"/>
            <a:ext cx="0" cy="140494"/>
          </a:xfrm>
          <a:prstGeom prst="line">
            <a:avLst/>
          </a:prstGeom>
          <a:noFill/>
          <a:ln w="28575" cap="sq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1030822" y="3439720"/>
            <a:ext cx="1350000" cy="4513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Heart Rate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388056" y="3440577"/>
            <a:ext cx="2067636" cy="4513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Stroke Volume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199" y="5842710"/>
            <a:ext cx="366161" cy="219456"/>
          </a:xfrm>
        </p:spPr>
        <p:txBody>
          <a:bodyPr/>
          <a:lstStyle/>
          <a:p>
            <a:fld id="{C889FAFF-5351-40D6-8FDF-E7986331F5E0}" type="slidenum">
              <a:rPr lang="en-US" smtClean="0"/>
              <a:t>22</a:t>
            </a:fld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345136" y="4562669"/>
            <a:ext cx="1827365" cy="108107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Striped Right Arrow 49"/>
          <p:cNvSpPr/>
          <p:nvPr/>
        </p:nvSpPr>
        <p:spPr>
          <a:xfrm rot="16200000" flipV="1">
            <a:off x="6747796" y="3729911"/>
            <a:ext cx="992875" cy="631971"/>
          </a:xfrm>
          <a:prstGeom prst="stripedRightArrow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/>
          <p:cNvSpPr/>
          <p:nvPr/>
        </p:nvSpPr>
        <p:spPr>
          <a:xfrm rot="16200000">
            <a:off x="4742678" y="4323912"/>
            <a:ext cx="1080000" cy="1559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/>
        </p:nvSpPr>
        <p:spPr>
          <a:xfrm rot="16200000">
            <a:off x="3040572" y="4323376"/>
            <a:ext cx="1081073" cy="1559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/>
        </p:nvSpPr>
        <p:spPr>
          <a:xfrm rot="16200000">
            <a:off x="1169711" y="4327582"/>
            <a:ext cx="1080000" cy="1559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/>
          <p:cNvSpPr/>
          <p:nvPr/>
        </p:nvSpPr>
        <p:spPr>
          <a:xfrm>
            <a:off x="929884" y="4177072"/>
            <a:ext cx="1551875" cy="1308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Arrhythmias</a:t>
            </a:r>
          </a:p>
          <a:p>
            <a:pPr algn="ctr"/>
            <a:endParaRPr lang="en-US" sz="1050" b="1" u="sng" dirty="0">
              <a:solidFill>
                <a:schemeClr val="tx1"/>
              </a:solidFill>
            </a:endParaRPr>
          </a:p>
          <a:p>
            <a:pPr algn="ctr"/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Tachycardia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Bradycardia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Fibrillation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810731" y="4172571"/>
            <a:ext cx="1551875" cy="1308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Structural Heart Disease</a:t>
            </a:r>
          </a:p>
          <a:p>
            <a:pPr algn="ctr"/>
            <a:endParaRPr lang="en-US" sz="1050" b="1" u="sng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Valve disease 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Ischemic heart disease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Pericardial disease 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Cardiomyopathy </a:t>
            </a:r>
          </a:p>
          <a:p>
            <a:pPr algn="ctr"/>
            <a:endParaRPr lang="en-US" sz="900" dirty="0">
              <a:solidFill>
                <a:schemeClr val="tx1"/>
              </a:solidFill>
            </a:endParaRPr>
          </a:p>
          <a:p>
            <a:pPr algn="ctr"/>
            <a:endParaRPr lang="en-US" sz="1050" dirty="0">
              <a:solidFill>
                <a:schemeClr val="tx1"/>
              </a:solidFill>
            </a:endParaRPr>
          </a:p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516682" y="4179219"/>
            <a:ext cx="1551875" cy="1308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Hypovolemia</a:t>
            </a:r>
          </a:p>
          <a:p>
            <a:pPr algn="ctr"/>
            <a:endParaRPr lang="en-US" sz="1050" b="1" u="sng" dirty="0">
              <a:solidFill>
                <a:schemeClr val="tx1"/>
              </a:solidFill>
            </a:endParaRPr>
          </a:p>
          <a:p>
            <a:pPr algn="ctr"/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Blood loss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Dehydration 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Diuresis 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Orthostatic volume shift</a:t>
            </a:r>
          </a:p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468297" y="4111331"/>
            <a:ext cx="1551875" cy="602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Systemic Vasodilation/</a:t>
            </a:r>
            <a:r>
              <a:rPr lang="en-US" sz="1050" b="1" dirty="0" err="1">
                <a:solidFill>
                  <a:srgbClr val="C00000"/>
                </a:solidFill>
              </a:rPr>
              <a:t>vaso</a:t>
            </a:r>
            <a:r>
              <a:rPr lang="en-US" sz="1050" b="1" dirty="0">
                <a:solidFill>
                  <a:srgbClr val="C00000"/>
                </a:solidFill>
              </a:rPr>
              <a:t>-constriction</a:t>
            </a:r>
          </a:p>
          <a:p>
            <a:pPr algn="ctr"/>
            <a:endParaRPr lang="en-US" sz="900" dirty="0">
              <a:solidFill>
                <a:schemeClr val="tx1"/>
              </a:solidFill>
            </a:endParaRPr>
          </a:p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80885" y="3540847"/>
            <a:ext cx="494352" cy="3000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03281" y="2769922"/>
            <a:ext cx="494352" cy="3000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3380" y="4634810"/>
            <a:ext cx="1709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Sepsis</a:t>
            </a:r>
          </a:p>
          <a:p>
            <a:pPr algn="ctr"/>
            <a:r>
              <a:rPr lang="en-US" sz="900" dirty="0"/>
              <a:t>Drugs - e.g. regional anesthesia, induction and inhalational agents, etc.</a:t>
            </a:r>
          </a:p>
          <a:p>
            <a:pPr algn="ctr"/>
            <a:r>
              <a:rPr lang="en-US" sz="900" dirty="0"/>
              <a:t>Compensated shock</a:t>
            </a:r>
          </a:p>
          <a:p>
            <a:pPr algn="ctr"/>
            <a:r>
              <a:rPr lang="en-US" sz="900" dirty="0"/>
              <a:t>Excessive vasopressor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86101" y="5432652"/>
            <a:ext cx="1604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Cause of Hypotension</a:t>
            </a:r>
          </a:p>
        </p:txBody>
      </p:sp>
      <p:sp>
        <p:nvSpPr>
          <p:cNvPr id="34" name="Rectangle 17">
            <a:extLst>
              <a:ext uri="{FF2B5EF4-FFF2-40B4-BE49-F238E27FC236}">
                <a16:creationId xmlns:a16="http://schemas.microsoft.com/office/drawing/2014/main" id="{155A088C-6079-4EC8-A61B-C672A2952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828" y="5290029"/>
            <a:ext cx="1957387" cy="364804"/>
          </a:xfrm>
          <a:prstGeom prst="rect">
            <a:avLst/>
          </a:prstGeom>
          <a:solidFill>
            <a:srgbClr val="72FF1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sz="1350" dirty="0">
                <a:latin typeface="Arial Narrow" pitchFamily="34" charset="0"/>
              </a:rPr>
              <a:t>SVV, SV response to Volume</a:t>
            </a:r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342003F8-868B-4550-B69B-B0EFECF79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5269" y="5342734"/>
            <a:ext cx="680937" cy="281894"/>
          </a:xfrm>
          <a:prstGeom prst="rect">
            <a:avLst/>
          </a:prstGeom>
          <a:solidFill>
            <a:srgbClr val="72FF1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dirty="0">
                <a:latin typeface="Arial Narrow" pitchFamily="34" charset="0"/>
              </a:rPr>
              <a:t>SVI</a:t>
            </a: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19A0087D-66A2-4370-973A-8E51606FB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863" y="5512729"/>
            <a:ext cx="1079910" cy="336248"/>
          </a:xfrm>
          <a:prstGeom prst="rect">
            <a:avLst/>
          </a:prstGeom>
          <a:solidFill>
            <a:srgbClr val="72FF1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dirty="0">
                <a:latin typeface="Arial Narrow" pitchFamily="34" charset="0"/>
              </a:rPr>
              <a:t>SVR,SVRI</a:t>
            </a:r>
          </a:p>
        </p:txBody>
      </p:sp>
    </p:spTree>
    <p:extLst>
      <p:ext uri="{BB962C8B-B14F-4D97-AF65-F5344CB8AC3E}">
        <p14:creationId xmlns:p14="http://schemas.microsoft.com/office/powerpoint/2010/main" val="353499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29432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4648200"/>
            <a:ext cx="2895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81200" y="2362200"/>
            <a:ext cx="3810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4191000" y="3276600"/>
            <a:ext cx="1143000" cy="228600"/>
          </a:xfrm>
          <a:prstGeom prst="leftRightArrow">
            <a:avLst/>
          </a:prstGeom>
          <a:solidFill>
            <a:srgbClr val="C0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zh-TW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54274" name="Picture 2" descr="http://www.bartleby.com/107/Images/large/image53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27559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itle 9"/>
          <p:cNvSpPr txBox="1">
            <a:spLocks/>
          </p:cNvSpPr>
          <p:nvPr/>
        </p:nvSpPr>
        <p:spPr bwMode="auto">
          <a:xfrm>
            <a:off x="609600" y="339811"/>
            <a:ext cx="8013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TW" sz="3200" b="1" dirty="0">
                <a:solidFill>
                  <a:srgbClr val="C00000"/>
                </a:solidFill>
                <a:ea typeface="新細明體" pitchFamily="18" charset="-120"/>
              </a:rPr>
              <a:t>The Pathogenesis of GI Complications</a:t>
            </a:r>
          </a:p>
        </p:txBody>
      </p:sp>
      <p:pic>
        <p:nvPicPr>
          <p:cNvPr id="11" name="Object 1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467350"/>
            <a:ext cx="3667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7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90161" y="2492677"/>
            <a:ext cx="5739038" cy="2283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Hypotension and hemodynamic changes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4319" y="2492677"/>
            <a:ext cx="1350695" cy="675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Hypovolemia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4319" y="3296678"/>
            <a:ext cx="1350695" cy="675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Cardiac dysfunction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4319" y="4100678"/>
            <a:ext cx="1350695" cy="675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Vasodilation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-338734" y="3518011"/>
            <a:ext cx="2268000" cy="247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Cause of hypotension*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732399"/>
              </p:ext>
            </p:extLst>
          </p:nvPr>
        </p:nvGraphicFramePr>
        <p:xfrm>
          <a:off x="2470383" y="2091124"/>
          <a:ext cx="5807515" cy="34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5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108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BP</a:t>
                      </a: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HR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SVR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SVV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" name="Down Arrow 30"/>
          <p:cNvSpPr/>
          <p:nvPr/>
        </p:nvSpPr>
        <p:spPr>
          <a:xfrm flipV="1">
            <a:off x="4072974" y="261451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FAFF-5351-40D6-8FDF-E7986331F5E0}" type="slidenum">
              <a:rPr lang="en-US" smtClean="0"/>
              <a:t>24</a:t>
            </a:fld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2894497" y="2596969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2894497" y="3353855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2894497" y="420788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74310" y="2058041"/>
            <a:ext cx="3639165" cy="2814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Minus 29"/>
          <p:cNvSpPr/>
          <p:nvPr/>
        </p:nvSpPr>
        <p:spPr>
          <a:xfrm>
            <a:off x="3762474" y="3405475"/>
            <a:ext cx="459000" cy="405000"/>
          </a:xfrm>
          <a:prstGeom prst="mathMin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Minus 33"/>
          <p:cNvSpPr/>
          <p:nvPr/>
        </p:nvSpPr>
        <p:spPr>
          <a:xfrm>
            <a:off x="3762474" y="4228875"/>
            <a:ext cx="459000" cy="405000"/>
          </a:xfrm>
          <a:prstGeom prst="mathMin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Down Arrow 34"/>
          <p:cNvSpPr/>
          <p:nvPr/>
        </p:nvSpPr>
        <p:spPr>
          <a:xfrm flipV="1">
            <a:off x="4240582" y="3414143"/>
            <a:ext cx="243000" cy="351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6" name="Down Arrow 35"/>
          <p:cNvSpPr/>
          <p:nvPr/>
        </p:nvSpPr>
        <p:spPr>
          <a:xfrm flipV="1">
            <a:off x="4222255" y="4216350"/>
            <a:ext cx="243000" cy="351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9788" y="4889931"/>
            <a:ext cx="2467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1. May be increased with compensated state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0044" y="33658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75465" y="416975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9788" y="5603584"/>
            <a:ext cx="3988592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/>
              <a:t>*cause of hypotension and managing hypotension values sourced from published literature and text</a:t>
            </a:r>
          </a:p>
        </p:txBody>
      </p:sp>
    </p:spTree>
    <p:extLst>
      <p:ext uri="{BB962C8B-B14F-4D97-AF65-F5344CB8AC3E}">
        <p14:creationId xmlns:p14="http://schemas.microsoft.com/office/powerpoint/2010/main" val="172270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 animBg="1"/>
      <p:bldP spid="25" grpId="0" animBg="1"/>
      <p:bldP spid="26" grpId="0" animBg="1"/>
      <p:bldP spid="30" grpId="0" animBg="1"/>
      <p:bldP spid="34" grpId="0" animBg="1"/>
      <p:bldP spid="35" grpId="0" animBg="1"/>
      <p:bldP spid="36" grpId="0" animBg="1"/>
      <p:bldP spid="15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Hypotension and hemodynamic changes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4319" y="2492677"/>
            <a:ext cx="1350695" cy="675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Hypovolemia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4319" y="3296678"/>
            <a:ext cx="1350695" cy="675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Cardiac dysfunction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4319" y="4100678"/>
            <a:ext cx="1350695" cy="675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Vasodilation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-338734" y="3518011"/>
            <a:ext cx="2268000" cy="247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Cause of hypotension*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13348"/>
              </p:ext>
            </p:extLst>
          </p:nvPr>
        </p:nvGraphicFramePr>
        <p:xfrm>
          <a:off x="2470383" y="2091124"/>
          <a:ext cx="5807515" cy="34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5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108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BP</a:t>
                      </a: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HR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SVR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SVV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" name="Down Arrow 30"/>
          <p:cNvSpPr/>
          <p:nvPr/>
        </p:nvSpPr>
        <p:spPr>
          <a:xfrm flipV="1">
            <a:off x="4072974" y="261451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2" name="Down Arrow 31"/>
          <p:cNvSpPr/>
          <p:nvPr/>
        </p:nvSpPr>
        <p:spPr>
          <a:xfrm flipV="1">
            <a:off x="6398629" y="261451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3" name="Down Arrow 32"/>
          <p:cNvSpPr/>
          <p:nvPr/>
        </p:nvSpPr>
        <p:spPr>
          <a:xfrm flipV="1">
            <a:off x="7553292" y="261451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5227637" y="261451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C0000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9" name="Down Arrow 48"/>
          <p:cNvSpPr/>
          <p:nvPr/>
        </p:nvSpPr>
        <p:spPr>
          <a:xfrm flipV="1">
            <a:off x="6398629" y="342135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0" name="Down Arrow 49"/>
          <p:cNvSpPr/>
          <p:nvPr/>
        </p:nvSpPr>
        <p:spPr>
          <a:xfrm flipV="1">
            <a:off x="7553292" y="4156401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5227637" y="342135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C0000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6398629" y="4156401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C0000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6" name="Minus 55"/>
          <p:cNvSpPr/>
          <p:nvPr/>
        </p:nvSpPr>
        <p:spPr>
          <a:xfrm>
            <a:off x="7472292" y="3421190"/>
            <a:ext cx="459000" cy="405000"/>
          </a:xfrm>
          <a:prstGeom prst="mathMin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Down Arrow 56"/>
          <p:cNvSpPr/>
          <p:nvPr/>
        </p:nvSpPr>
        <p:spPr>
          <a:xfrm>
            <a:off x="5120060" y="4207887"/>
            <a:ext cx="243000" cy="351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C0000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8" name="Down Arrow 57"/>
          <p:cNvSpPr/>
          <p:nvPr/>
        </p:nvSpPr>
        <p:spPr>
          <a:xfrm flipV="1">
            <a:off x="5356513" y="4207887"/>
            <a:ext cx="243000" cy="351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FAFF-5351-40D6-8FDF-E7986331F5E0}" type="slidenum">
              <a:rPr lang="en-US" smtClean="0"/>
              <a:t>25</a:t>
            </a:fld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2894497" y="2596969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2894497" y="3353855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2894497" y="4207887"/>
            <a:ext cx="297000" cy="405000"/>
          </a:xfrm>
          <a:prstGeom prst="downArrow">
            <a:avLst>
              <a:gd name="adj1" fmla="val 34598"/>
              <a:gd name="adj2" fmla="val 5962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Minus 26"/>
          <p:cNvSpPr/>
          <p:nvPr/>
        </p:nvSpPr>
        <p:spPr>
          <a:xfrm>
            <a:off x="3762474" y="3405475"/>
            <a:ext cx="459000" cy="405000"/>
          </a:xfrm>
          <a:prstGeom prst="mathMin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Minus 27"/>
          <p:cNvSpPr/>
          <p:nvPr/>
        </p:nvSpPr>
        <p:spPr>
          <a:xfrm>
            <a:off x="3762474" y="4228875"/>
            <a:ext cx="459000" cy="405000"/>
          </a:xfrm>
          <a:prstGeom prst="mathMin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Down Arrow 28"/>
          <p:cNvSpPr/>
          <p:nvPr/>
        </p:nvSpPr>
        <p:spPr>
          <a:xfrm flipV="1">
            <a:off x="4240582" y="3414143"/>
            <a:ext cx="243000" cy="351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0" name="Down Arrow 29"/>
          <p:cNvSpPr/>
          <p:nvPr/>
        </p:nvSpPr>
        <p:spPr>
          <a:xfrm flipV="1">
            <a:off x="4222255" y="4216350"/>
            <a:ext cx="243000" cy="351000"/>
          </a:xfrm>
          <a:prstGeom prst="downArrow">
            <a:avLst>
              <a:gd name="adj1" fmla="val 34598"/>
              <a:gd name="adj2" fmla="val 59627"/>
            </a:avLst>
          </a:prstGeom>
          <a:solidFill>
            <a:srgbClr val="00B05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9788" y="4889931"/>
            <a:ext cx="2467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1. May be increased with compensated state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80044" y="33658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75465" y="416975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788" y="5633027"/>
            <a:ext cx="3988592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/>
              <a:t>*cause of hypotension and managing hypotension values sourced from published literature and text</a:t>
            </a:r>
          </a:p>
        </p:txBody>
      </p:sp>
    </p:spTree>
    <p:extLst>
      <p:ext uri="{BB962C8B-B14F-4D97-AF65-F5344CB8AC3E}">
        <p14:creationId xmlns:p14="http://schemas.microsoft.com/office/powerpoint/2010/main" val="8776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7" grpId="0" animBg="1"/>
      <p:bldP spid="58" grpId="0" animBg="1"/>
      <p:bldP spid="34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4521" y="213360"/>
            <a:ext cx="8686800" cy="838200"/>
          </a:xfrm>
        </p:spPr>
        <p:txBody>
          <a:bodyPr/>
          <a:lstStyle/>
          <a:p>
            <a:r>
              <a:rPr lang="en-US" altLang="zh-TW" sz="3200" dirty="0"/>
              <a:t>Stroke Volume Variation Optimization</a:t>
            </a:r>
            <a:r>
              <a:rPr lang="zh-TW" altLang="en-US" sz="3200" dirty="0"/>
              <a:t>  </a:t>
            </a:r>
            <a:r>
              <a:rPr lang="en-US" altLang="zh-TW" sz="3200" u="sng" dirty="0"/>
              <a:t>SVV</a:t>
            </a:r>
            <a:endParaRPr lang="zh-TW" altLang="en-US" sz="3200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2017"/>
            <a:ext cx="9144000" cy="584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457200" y="6553200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57200" y="6553200"/>
            <a:ext cx="1981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019800" y="2286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NO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286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YES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31880"/>
            <a:ext cx="1828800" cy="3657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非自主呼吸病人</a:t>
            </a:r>
          </a:p>
        </p:txBody>
      </p:sp>
    </p:spTree>
    <p:extLst>
      <p:ext uri="{BB962C8B-B14F-4D97-AF65-F5344CB8AC3E}">
        <p14:creationId xmlns:p14="http://schemas.microsoft.com/office/powerpoint/2010/main" val="3629806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Stroke Volume Optimization</a:t>
            </a:r>
            <a:r>
              <a:rPr lang="zh-TW" altLang="en-US" sz="3600" dirty="0"/>
              <a:t>   </a:t>
            </a:r>
            <a:r>
              <a:rPr lang="en-US" altLang="zh-TW" sz="3600" u="sng" dirty="0"/>
              <a:t>SV</a:t>
            </a:r>
            <a:endParaRPr lang="zh-TW" altLang="en-US" sz="36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44452"/>
            <a:ext cx="17526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自主呼吸病人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1981201"/>
            <a:ext cx="289560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Stroke Volume (SV)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2743200"/>
            <a:ext cx="297180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200 – 250 ml Fluid</a:t>
            </a:r>
          </a:p>
          <a:p>
            <a:pPr algn="ctr"/>
            <a:r>
              <a:rPr lang="zh-TW" altLang="en-US" dirty="0">
                <a:solidFill>
                  <a:schemeClr val="bg1"/>
                </a:solidFill>
              </a:rPr>
              <a:t>等待 </a:t>
            </a:r>
            <a:r>
              <a:rPr lang="en-US" altLang="zh-TW" dirty="0">
                <a:solidFill>
                  <a:schemeClr val="bg1"/>
                </a:solidFill>
              </a:rPr>
              <a:t>5 – 10</a:t>
            </a:r>
            <a:r>
              <a:rPr lang="zh-TW" altLang="en-US" dirty="0">
                <a:solidFill>
                  <a:schemeClr val="bg1"/>
                </a:solidFill>
              </a:rPr>
              <a:t>分鐘變化</a:t>
            </a:r>
          </a:p>
        </p:txBody>
      </p:sp>
      <p:cxnSp>
        <p:nvCxnSpPr>
          <p:cNvPr id="9" name="Straight Arrow Connector 8"/>
          <p:cNvCxnSpPr>
            <a:cxnSpLocks/>
            <a:stCxn id="6" idx="2"/>
            <a:endCxn id="7" idx="0"/>
          </p:cNvCxnSpPr>
          <p:nvPr/>
        </p:nvCxnSpPr>
        <p:spPr>
          <a:xfrm>
            <a:off x="4343400" y="2350533"/>
            <a:ext cx="38100" cy="392667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3962400"/>
            <a:ext cx="251460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SV</a:t>
            </a:r>
            <a:r>
              <a:rPr lang="zh-TW" altLang="en-US" dirty="0">
                <a:solidFill>
                  <a:schemeClr val="bg1"/>
                </a:solidFill>
              </a:rPr>
              <a:t> 增加大於</a:t>
            </a:r>
            <a:r>
              <a:rPr lang="en-US" altLang="zh-TW" dirty="0">
                <a:solidFill>
                  <a:schemeClr val="bg1"/>
                </a:solidFill>
              </a:rPr>
              <a:t>10%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4038600"/>
            <a:ext cx="251460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SV</a:t>
            </a:r>
            <a:r>
              <a:rPr lang="zh-TW" altLang="en-US" dirty="0">
                <a:solidFill>
                  <a:schemeClr val="bg1"/>
                </a:solidFill>
              </a:rPr>
              <a:t> 減少小於</a:t>
            </a:r>
            <a:r>
              <a:rPr lang="en-US" altLang="zh-TW" dirty="0">
                <a:solidFill>
                  <a:schemeClr val="bg1"/>
                </a:solidFill>
              </a:rPr>
              <a:t>10%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15" name="Shape 14"/>
          <p:cNvCxnSpPr>
            <a:cxnSpLocks/>
            <a:stCxn id="13" idx="0"/>
            <a:endCxn id="7" idx="3"/>
          </p:cNvCxnSpPr>
          <p:nvPr/>
        </p:nvCxnSpPr>
        <p:spPr>
          <a:xfrm rot="16200000" flipV="1">
            <a:off x="6086133" y="2847633"/>
            <a:ext cx="972234" cy="1409700"/>
          </a:xfrm>
          <a:prstGeom prst="bentConnector2">
            <a:avLst/>
          </a:prstGeom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hape 16"/>
          <p:cNvCxnSpPr>
            <a:stCxn id="7" idx="1"/>
            <a:endCxn id="12" idx="0"/>
          </p:cNvCxnSpPr>
          <p:nvPr/>
        </p:nvCxnSpPr>
        <p:spPr>
          <a:xfrm rot="10800000" flipV="1">
            <a:off x="1485900" y="3066366"/>
            <a:ext cx="1409700" cy="896034"/>
          </a:xfrm>
          <a:prstGeom prst="bentConnector2">
            <a:avLst/>
          </a:prstGeom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93775" y="3114273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YES</a:t>
            </a:r>
            <a:endParaRPr lang="zh-TW" alt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14268" y="5014928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NO</a:t>
            </a:r>
            <a:endParaRPr lang="zh-TW" alt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971800" y="4800600"/>
            <a:ext cx="297180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持續監測臨床液體流失狀況</a:t>
            </a:r>
          </a:p>
        </p:txBody>
      </p:sp>
      <p:cxnSp>
        <p:nvCxnSpPr>
          <p:cNvPr id="25" name="Elbow Connector 24"/>
          <p:cNvCxnSpPr>
            <a:stCxn id="12" idx="2"/>
            <a:endCxn id="23" idx="1"/>
          </p:cNvCxnSpPr>
          <p:nvPr/>
        </p:nvCxnSpPr>
        <p:spPr>
          <a:xfrm rot="16200000" flipH="1">
            <a:off x="1902083" y="3915549"/>
            <a:ext cx="653534" cy="1485900"/>
          </a:xfrm>
          <a:prstGeom prst="bentConnector2">
            <a:avLst/>
          </a:prstGeom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hape 27"/>
          <p:cNvCxnSpPr>
            <a:cxnSpLocks/>
            <a:stCxn id="13" idx="1"/>
          </p:cNvCxnSpPr>
          <p:nvPr/>
        </p:nvCxnSpPr>
        <p:spPr>
          <a:xfrm rot="10800000" flipV="1">
            <a:off x="5226198" y="4223266"/>
            <a:ext cx="793602" cy="553998"/>
          </a:xfrm>
          <a:prstGeom prst="bentConnector3">
            <a:avLst>
              <a:gd name="adj1" fmla="val 100155"/>
            </a:avLst>
          </a:prstGeom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18199" y="3768298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NO</a:t>
            </a:r>
            <a:endParaRPr lang="zh-TW" altLang="en-US" sz="2000" b="1" dirty="0"/>
          </a:p>
        </p:txBody>
      </p:sp>
      <p:cxnSp>
        <p:nvCxnSpPr>
          <p:cNvPr id="32" name="Shape 31"/>
          <p:cNvCxnSpPr>
            <a:cxnSpLocks/>
            <a:stCxn id="23" idx="3"/>
            <a:endCxn id="13" idx="2"/>
          </p:cNvCxnSpPr>
          <p:nvPr/>
        </p:nvCxnSpPr>
        <p:spPr>
          <a:xfrm flipV="1">
            <a:off x="5943600" y="4407932"/>
            <a:ext cx="1333500" cy="577334"/>
          </a:xfrm>
          <a:prstGeom prst="bentConnector2">
            <a:avLst/>
          </a:prstGeom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hape 33"/>
          <p:cNvCxnSpPr>
            <a:cxnSpLocks/>
            <a:stCxn id="12" idx="3"/>
          </p:cNvCxnSpPr>
          <p:nvPr/>
        </p:nvCxnSpPr>
        <p:spPr>
          <a:xfrm flipV="1">
            <a:off x="2743200" y="3389531"/>
            <a:ext cx="934995" cy="757535"/>
          </a:xfrm>
          <a:prstGeom prst="bentConnector3">
            <a:avLst>
              <a:gd name="adj1" fmla="val 100220"/>
            </a:avLst>
          </a:prstGeom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895600" y="3745393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YES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8963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93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err="1"/>
              <a:t>FloTrac</a:t>
            </a:r>
            <a:r>
              <a:rPr lang="en-US" altLang="zh-TW" sz="3200" dirty="0"/>
              <a:t> sensor (</a:t>
            </a:r>
            <a:r>
              <a:rPr lang="en-US" altLang="zh-TW" sz="3200" dirty="0" err="1"/>
              <a:t>A-line+FloTrac</a:t>
            </a:r>
            <a:r>
              <a:rPr lang="en-US" altLang="zh-TW" sz="3200" dirty="0"/>
              <a:t>)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238" y="1717913"/>
            <a:ext cx="5957350" cy="460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0"/>
          <p:cNvSpPr txBox="1"/>
          <p:nvPr/>
        </p:nvSpPr>
        <p:spPr>
          <a:xfrm>
            <a:off x="5251735" y="1689669"/>
            <a:ext cx="936566" cy="348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EV1000</a:t>
            </a:r>
            <a:endParaRPr lang="ko-KR" altLang="en-US" b="1" dirty="0"/>
          </a:p>
        </p:txBody>
      </p:sp>
      <p:sp>
        <p:nvSpPr>
          <p:cNvPr id="15" name="TextBox 11"/>
          <p:cNvSpPr txBox="1"/>
          <p:nvPr/>
        </p:nvSpPr>
        <p:spPr>
          <a:xfrm>
            <a:off x="6681193" y="2717296"/>
            <a:ext cx="1016288" cy="609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Bedside</a:t>
            </a:r>
          </a:p>
          <a:p>
            <a:r>
              <a:rPr lang="en-US" altLang="ko-KR" b="1" dirty="0"/>
              <a:t>Monitor</a:t>
            </a:r>
            <a:endParaRPr lang="ko-KR" altLang="en-US" b="1" dirty="0"/>
          </a:p>
        </p:txBody>
      </p:sp>
      <p:sp>
        <p:nvSpPr>
          <p:cNvPr id="16" name="TextBox 12"/>
          <p:cNvSpPr txBox="1"/>
          <p:nvPr/>
        </p:nvSpPr>
        <p:spPr>
          <a:xfrm>
            <a:off x="4273685" y="5085875"/>
            <a:ext cx="1607237" cy="348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FloTrac</a:t>
            </a:r>
            <a:r>
              <a:rPr lang="en-US" altLang="ko-KR" b="1" dirty="0"/>
              <a:t> sensor</a:t>
            </a:r>
            <a:endParaRPr lang="ko-KR" altLang="en-US" b="1" dirty="0"/>
          </a:p>
        </p:txBody>
      </p:sp>
      <p:sp>
        <p:nvSpPr>
          <p:cNvPr id="17" name="TextBox 13"/>
          <p:cNvSpPr txBox="1"/>
          <p:nvPr/>
        </p:nvSpPr>
        <p:spPr>
          <a:xfrm>
            <a:off x="4356174" y="3770120"/>
            <a:ext cx="1407931" cy="609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Pressure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Transducer*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6395546" y="4016070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BP Cable</a:t>
            </a:r>
            <a:r>
              <a:rPr lang="zh-TW" altLang="en-US" b="1" dirty="0">
                <a:solidFill>
                  <a:srgbClr val="FF0000"/>
                </a:solidFill>
              </a:rPr>
              <a:t>須</a:t>
            </a:r>
            <a:r>
              <a:rPr lang="en-US" altLang="zh-TW" b="1" dirty="0">
                <a:solidFill>
                  <a:srgbClr val="FF0000"/>
                </a:solidFill>
              </a:rPr>
              <a:t>2</a:t>
            </a:r>
            <a:r>
              <a:rPr lang="zh-TW" altLang="en-US" b="1" dirty="0">
                <a:solidFill>
                  <a:srgbClr val="FF0000"/>
                </a:solidFill>
              </a:rPr>
              <a:t>條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3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200" dirty="0" err="1"/>
              <a:t>Vigileo</a:t>
            </a:r>
            <a:r>
              <a:rPr lang="zh-TW" altLang="en-US" sz="3200" dirty="0"/>
              <a:t>機器操作</a:t>
            </a:r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08018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0540" y="311150"/>
            <a:ext cx="8046720" cy="914400"/>
          </a:xfrm>
        </p:spPr>
        <p:txBody>
          <a:bodyPr>
            <a:noAutofit/>
          </a:bodyPr>
          <a:lstStyle/>
          <a:p>
            <a:pPr lvl="0"/>
            <a:r>
              <a:rPr lang="en-US" altLang="zh-TW" sz="3200" dirty="0">
                <a:ea typeface="新細明體" pitchFamily="18" charset="-120"/>
              </a:rPr>
              <a:t>Starting Operation – </a:t>
            </a:r>
            <a:r>
              <a:rPr lang="en-US" altLang="zh-TW" sz="3200" u="sng" dirty="0">
                <a:ea typeface="新細明體" pitchFamily="18" charset="-120"/>
                <a:cs typeface="Arial" pitchFamily="34" charset="0"/>
              </a:rPr>
              <a:t>Cable Connection</a:t>
            </a:r>
            <a:endParaRPr lang="zh-TW" alt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85344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4267200" y="2057400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TW" altLang="en-US" sz="1800" b="1" dirty="0">
                <a:latin typeface="Arial" pitchFamily="34" charset="0"/>
                <a:ea typeface="新細明體" pitchFamily="18" charset="-120"/>
              </a:rPr>
              <a:t> ↓機器</a:t>
            </a:r>
            <a:r>
              <a:rPr lang="en-US" altLang="zh-TW" sz="1800" b="1" dirty="0">
                <a:latin typeface="Arial" pitchFamily="34" charset="0"/>
                <a:ea typeface="新細明體" pitchFamily="18" charset="-120"/>
              </a:rPr>
              <a:t>CABLE</a:t>
            </a:r>
            <a:endParaRPr lang="zh-TW" altLang="en-US" sz="1800" b="1" dirty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3505200" y="5257800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TW" sz="1800" b="1" dirty="0">
                <a:latin typeface="Arial" pitchFamily="34" charset="0"/>
                <a:ea typeface="新細明體" pitchFamily="18" charset="-120"/>
              </a:rPr>
              <a:t>↑  </a:t>
            </a:r>
            <a:r>
              <a:rPr lang="en-US" altLang="zh-TW" sz="1800" b="1" dirty="0" err="1">
                <a:latin typeface="Arial" pitchFamily="34" charset="0"/>
                <a:ea typeface="新細明體" pitchFamily="18" charset="-120"/>
              </a:rPr>
              <a:t>Besibe</a:t>
            </a:r>
            <a:r>
              <a:rPr lang="zh-TW" altLang="en-US" sz="1800" b="1" dirty="0">
                <a:latin typeface="Arial" pitchFamily="34" charset="0"/>
                <a:ea typeface="新細明體" pitchFamily="18" charset="-120"/>
              </a:rPr>
              <a:t> </a:t>
            </a:r>
            <a:r>
              <a:rPr lang="en-US" altLang="zh-TW" sz="1800" b="1" dirty="0">
                <a:latin typeface="Arial" pitchFamily="34" charset="0"/>
                <a:ea typeface="新細明體" pitchFamily="18" charset="-120"/>
              </a:rPr>
              <a:t>A-line CABLE</a:t>
            </a:r>
            <a:endParaRPr lang="zh-TW" altLang="en-US" sz="1800" b="1" dirty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3200" dirty="0">
                <a:ea typeface="新細明體" pitchFamily="18" charset="-120"/>
              </a:rPr>
              <a:t>Starting Operation – </a:t>
            </a:r>
            <a:r>
              <a:rPr lang="en-US" altLang="zh-TW" sz="3200" u="sng" dirty="0" err="1">
                <a:ea typeface="新細明體" pitchFamily="18" charset="-120"/>
                <a:cs typeface="Arial" pitchFamily="34" charset="0"/>
              </a:rPr>
              <a:t>FloTrac</a:t>
            </a:r>
            <a:r>
              <a:rPr lang="en-US" altLang="zh-TW" sz="3200" u="sng" dirty="0">
                <a:ea typeface="新細明體" pitchFamily="18" charset="-120"/>
                <a:cs typeface="Arial" pitchFamily="34" charset="0"/>
              </a:rPr>
              <a:t> </a:t>
            </a:r>
            <a:r>
              <a:rPr lang="zh-TW" altLang="en-US" sz="3200" u="sng" dirty="0">
                <a:ea typeface="新細明體" pitchFamily="18" charset="-120"/>
                <a:cs typeface="Arial" pitchFamily="34" charset="0"/>
              </a:rPr>
              <a:t>操作步驟</a:t>
            </a:r>
          </a:p>
        </p:txBody>
      </p:sp>
      <p:pic>
        <p:nvPicPr>
          <p:cNvPr id="269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91880" y="1340768"/>
            <a:ext cx="1816100" cy="1358900"/>
          </a:xfrm>
          <a:noFill/>
          <a:ln/>
        </p:spPr>
      </p:pic>
      <p:sp>
        <p:nvSpPr>
          <p:cNvPr id="269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76400"/>
            <a:ext cx="3124200" cy="762000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zh-TW" sz="2400" b="0">
                <a:ea typeface="新細明體" pitchFamily="18" charset="-120"/>
              </a:rPr>
              <a:t>1. Press on/off botton     </a:t>
            </a:r>
          </a:p>
        </p:txBody>
      </p:sp>
      <p:pic>
        <p:nvPicPr>
          <p:cNvPr id="269319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39752" y="4077072"/>
            <a:ext cx="4267200" cy="2463800"/>
          </a:xfrm>
          <a:prstGeom prst="rect">
            <a:avLst/>
          </a:prstGeom>
          <a:noFill/>
          <a:ln/>
        </p:spPr>
      </p:pic>
      <p:sp>
        <p:nvSpPr>
          <p:cNvPr id="269317" name="AutoShape 5"/>
          <p:cNvSpPr>
            <a:spLocks noChangeArrowheads="1"/>
          </p:cNvSpPr>
          <p:nvPr/>
        </p:nvSpPr>
        <p:spPr bwMode="auto">
          <a:xfrm>
            <a:off x="3347864" y="2060848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251520" y="2780928"/>
            <a:ext cx="8077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2400" dirty="0">
                <a:latin typeface="Arial" pitchFamily="34" charset="0"/>
                <a:ea typeface="新細明體" pitchFamily="18" charset="-120"/>
              </a:rPr>
              <a:t>2. Entering Patient Information and BSA ( Press Continue to Main Screen )                                                                 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</a:rPr>
              <a:t>確實輸入病人資料 </a:t>
            </a:r>
            <a:r>
              <a:rPr lang="zh-TW" altLang="en-US" sz="2800" b="1" dirty="0">
                <a:solidFill>
                  <a:schemeClr val="hlink"/>
                </a:solidFill>
                <a:ea typeface="新細明體" pitchFamily="18" charset="-120"/>
              </a:rPr>
              <a:t>性別</a:t>
            </a:r>
            <a:r>
              <a:rPr lang="en-US" altLang="zh-TW" sz="2800" b="1" dirty="0">
                <a:solidFill>
                  <a:schemeClr val="hlink"/>
                </a:solidFill>
                <a:ea typeface="新細明體" pitchFamily="18" charset="-120"/>
              </a:rPr>
              <a:t>/</a:t>
            </a:r>
            <a:r>
              <a:rPr lang="zh-TW" altLang="en-US" sz="2800" b="1" dirty="0">
                <a:solidFill>
                  <a:schemeClr val="hlink"/>
                </a:solidFill>
                <a:ea typeface="新細明體" pitchFamily="18" charset="-120"/>
              </a:rPr>
              <a:t>年齡</a:t>
            </a:r>
            <a:r>
              <a:rPr lang="en-US" altLang="zh-TW" sz="2800" b="1" dirty="0">
                <a:solidFill>
                  <a:schemeClr val="hlink"/>
                </a:solidFill>
                <a:ea typeface="新細明體" pitchFamily="18" charset="-120"/>
              </a:rPr>
              <a:t>/</a:t>
            </a:r>
            <a:r>
              <a:rPr lang="zh-TW" altLang="en-US" sz="2800" b="1" dirty="0">
                <a:solidFill>
                  <a:schemeClr val="hlink"/>
                </a:solidFill>
                <a:ea typeface="新細明體" pitchFamily="18" charset="-120"/>
              </a:rPr>
              <a:t>身高</a:t>
            </a:r>
            <a:r>
              <a:rPr lang="en-US" altLang="zh-TW" sz="2800" b="1" dirty="0">
                <a:solidFill>
                  <a:schemeClr val="hlink"/>
                </a:solidFill>
                <a:ea typeface="新細明體" pitchFamily="18" charset="-120"/>
              </a:rPr>
              <a:t>/</a:t>
            </a:r>
            <a:r>
              <a:rPr lang="zh-TW" altLang="en-US" sz="2800" b="1" dirty="0">
                <a:solidFill>
                  <a:schemeClr val="hlink"/>
                </a:solidFill>
                <a:ea typeface="新細明體" pitchFamily="18" charset="-120"/>
              </a:rPr>
              <a:t>體重 </a:t>
            </a:r>
            <a:r>
              <a:rPr lang="en-US" altLang="zh-TW" sz="2000" b="1" dirty="0">
                <a:solidFill>
                  <a:schemeClr val="hlink"/>
                </a:solidFill>
                <a:ea typeface="新細明體" pitchFamily="18" charset="-120"/>
              </a:rPr>
              <a:t>–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</a:rPr>
              <a:t>後按下 </a:t>
            </a:r>
            <a:r>
              <a:rPr lang="en-US" altLang="zh-TW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</a:rPr>
              <a:t>Continue 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</a:rPr>
              <a:t>進入主畫面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40402" y="104651"/>
            <a:ext cx="8046720" cy="914400"/>
          </a:xfrm>
          <a:noFill/>
          <a:ln/>
        </p:spPr>
        <p:txBody>
          <a:bodyPr>
            <a:noAutofit/>
          </a:bodyPr>
          <a:lstStyle/>
          <a:p>
            <a:r>
              <a:rPr lang="en-US" altLang="zh-TW" sz="3200" dirty="0">
                <a:ea typeface="新細明體" pitchFamily="18" charset="-120"/>
              </a:rPr>
              <a:t>Starting Operation – </a:t>
            </a:r>
            <a:r>
              <a:rPr lang="en-US" altLang="zh-TW" sz="3200" u="sng" dirty="0" err="1">
                <a:ea typeface="新細明體" pitchFamily="18" charset="-120"/>
                <a:cs typeface="Arial" pitchFamily="34" charset="0"/>
              </a:rPr>
              <a:t>FloTrac</a:t>
            </a:r>
            <a:r>
              <a:rPr lang="en-US" altLang="zh-TW" sz="3200" u="sng" dirty="0">
                <a:ea typeface="新細明體" pitchFamily="18" charset="-120"/>
                <a:cs typeface="Arial" pitchFamily="34" charset="0"/>
              </a:rPr>
              <a:t> </a:t>
            </a:r>
            <a:r>
              <a:rPr lang="zh-TW" altLang="en-US" sz="3200" u="sng" dirty="0">
                <a:ea typeface="新細明體" pitchFamily="18" charset="-120"/>
                <a:cs typeface="Arial" pitchFamily="34" charset="0"/>
              </a:rPr>
              <a:t>操作步驟</a:t>
            </a:r>
          </a:p>
        </p:txBody>
      </p:sp>
      <p:pic>
        <p:nvPicPr>
          <p:cNvPr id="271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89532" y="762000"/>
            <a:ext cx="4054468" cy="3077328"/>
          </a:xfrm>
          <a:noFill/>
          <a:ln/>
        </p:spPr>
      </p:pic>
      <p:pic>
        <p:nvPicPr>
          <p:cNvPr id="27136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3847171"/>
            <a:ext cx="4114800" cy="3010829"/>
          </a:xfrm>
          <a:prstGeom prst="rect">
            <a:avLst/>
          </a:prstGeom>
          <a:noFill/>
          <a:ln/>
        </p:spPr>
      </p:pic>
      <p:sp>
        <p:nvSpPr>
          <p:cNvPr id="271364" name="AutoShape 4"/>
          <p:cNvSpPr>
            <a:spLocks noChangeArrowheads="1"/>
          </p:cNvSpPr>
          <p:nvPr/>
        </p:nvSpPr>
        <p:spPr bwMode="auto">
          <a:xfrm rot="1042943">
            <a:off x="7053392" y="1301560"/>
            <a:ext cx="609600" cy="381000"/>
          </a:xfrm>
          <a:prstGeom prst="left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395536" y="1628800"/>
            <a:ext cx="4143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TW" sz="2400" dirty="0">
                <a:latin typeface="Arial" pitchFamily="34" charset="0"/>
                <a:ea typeface="新細明體" pitchFamily="18" charset="-120"/>
                <a:cs typeface="Arial" pitchFamily="34" charset="0"/>
              </a:rPr>
              <a:t>3. Highlighted the CO Frame 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選擇</a:t>
            </a:r>
            <a:r>
              <a:rPr lang="en-US" altLang="zh-TW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CO 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參數框</a:t>
            </a: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467544" y="3645024"/>
            <a:ext cx="38862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2400" dirty="0">
                <a:latin typeface="Arial" pitchFamily="34" charset="0"/>
                <a:ea typeface="新細明體" pitchFamily="18" charset="-120"/>
                <a:cs typeface="Arial" pitchFamily="34" charset="0"/>
              </a:rPr>
              <a:t>4. </a:t>
            </a:r>
            <a:r>
              <a:rPr lang="en-US" altLang="zh-TW" sz="2400" dirty="0" err="1">
                <a:latin typeface="Arial" pitchFamily="34" charset="0"/>
                <a:ea typeface="新細明體" pitchFamily="18" charset="-120"/>
                <a:cs typeface="Arial" pitchFamily="34" charset="0"/>
              </a:rPr>
              <a:t>Entey</a:t>
            </a:r>
            <a:r>
              <a:rPr lang="en-US" altLang="zh-TW" sz="2400" dirty="0">
                <a:latin typeface="Arial" pitchFamily="34" charset="0"/>
                <a:ea typeface="新細明體" pitchFamily="18" charset="-120"/>
                <a:cs typeface="Arial" pitchFamily="34" charset="0"/>
              </a:rPr>
              <a:t> CO Menu, select “</a:t>
            </a:r>
            <a:r>
              <a:rPr lang="en-US" altLang="zh-TW" sz="2400" b="1" dirty="0">
                <a:latin typeface="Arial" pitchFamily="34" charset="0"/>
                <a:ea typeface="新細明體" pitchFamily="18" charset="-120"/>
                <a:cs typeface="Arial" pitchFamily="34" charset="0"/>
              </a:rPr>
              <a:t>Zero Arterial Pressure</a:t>
            </a:r>
            <a:r>
              <a:rPr lang="en-US" altLang="zh-TW" sz="2400" dirty="0">
                <a:latin typeface="Arial" pitchFamily="34" charset="0"/>
                <a:ea typeface="新細明體" pitchFamily="18" charset="-120"/>
                <a:cs typeface="Arial" pitchFamily="34" charset="0"/>
              </a:rPr>
              <a:t>”       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進入 </a:t>
            </a:r>
            <a:r>
              <a:rPr lang="en-US" altLang="zh-TW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CO 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主目錄</a:t>
            </a:r>
            <a:r>
              <a:rPr lang="en-US" altLang="zh-TW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,</a:t>
            </a:r>
            <a:r>
              <a:rPr lang="zh-TW" altLang="en-US" sz="2000" b="1" dirty="0">
                <a:solidFill>
                  <a:schemeClr val="hlin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選擇 “ 動脈壓歸零” </a:t>
            </a:r>
            <a:r>
              <a:rPr lang="en-US" altLang="zh-TW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Beside monitor </a:t>
            </a:r>
            <a:r>
              <a:rPr lang="zh-TW" altLang="en-US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歸零動作不用與 </a:t>
            </a:r>
            <a:r>
              <a:rPr lang="en-US" altLang="zh-TW" sz="2000" b="1" dirty="0" err="1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Vigileo</a:t>
            </a:r>
            <a:r>
              <a:rPr lang="en-US" altLang="zh-TW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 </a:t>
            </a:r>
            <a:r>
              <a:rPr lang="zh-TW" altLang="en-US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同步。</a:t>
            </a:r>
          </a:p>
          <a:p>
            <a:pPr algn="l">
              <a:spcBef>
                <a:spcPct val="50000"/>
              </a:spcBef>
            </a:pPr>
            <a:r>
              <a:rPr lang="zh-TW" altLang="en-US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(CCO </a:t>
            </a:r>
            <a:r>
              <a:rPr lang="zh-TW" altLang="en-US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約 </a:t>
            </a:r>
            <a:r>
              <a:rPr lang="en-US" altLang="zh-TW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2-6 </a:t>
            </a:r>
            <a:r>
              <a:rPr lang="zh-TW" altLang="en-US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分顯示</a:t>
            </a:r>
            <a:r>
              <a:rPr lang="en-US" altLang="zh-TW" sz="2000" b="1" dirty="0">
                <a:solidFill>
                  <a:schemeClr val="hlink"/>
                </a:solidFill>
                <a:ea typeface="新細明體" pitchFamily="18" charset="-120"/>
                <a:cs typeface="Arial" pitchFamily="34" charset="0"/>
              </a:rPr>
              <a:t>)</a:t>
            </a:r>
          </a:p>
          <a:p>
            <a:pPr algn="l">
              <a:spcBef>
                <a:spcPct val="50000"/>
              </a:spcBef>
            </a:pPr>
            <a:endParaRPr lang="zh-TW" altLang="en-US" sz="2000" b="1" dirty="0">
              <a:solidFill>
                <a:schemeClr val="hlink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B76BF48F-2E2D-4DFE-BA14-E582876CA5BD}"/>
              </a:ext>
            </a:extLst>
          </p:cNvPr>
          <p:cNvSpPr>
            <a:spLocks noChangeArrowheads="1"/>
          </p:cNvSpPr>
          <p:nvPr/>
        </p:nvSpPr>
        <p:spPr bwMode="auto">
          <a:xfrm rot="622007">
            <a:off x="6596192" y="5263959"/>
            <a:ext cx="609600" cy="381000"/>
          </a:xfrm>
          <a:prstGeom prst="left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B10ADC-B75D-4F36-B5AC-BB711646A239}"/>
              </a:ext>
            </a:extLst>
          </p:cNvPr>
          <p:cNvSpPr/>
          <p:nvPr/>
        </p:nvSpPr>
        <p:spPr>
          <a:xfrm>
            <a:off x="5089532" y="5326157"/>
            <a:ext cx="1463668" cy="1602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056" y="284018"/>
            <a:ext cx="8046720" cy="91440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導覽欄</a:t>
            </a:r>
            <a:endParaRPr lang="en-US" sz="32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914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1295400" y="15240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295400" y="23622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295400" y="31242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295400" y="38862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295400" y="46101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295400" y="54864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81200" y="2168236"/>
            <a:ext cx="5562600" cy="68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屏幕選擇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81200" y="2895600"/>
            <a:ext cx="2971800" cy="68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臨床作業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981200" y="3733800"/>
            <a:ext cx="2971800" cy="68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None/>
              <a:tabLst/>
              <a:defRPr/>
            </a:pPr>
            <a:r>
              <a:rPr lang="zh-TW" altLang="en-US" sz="3200" b="1" dirty="0">
                <a:latin typeface="Arial"/>
                <a:ea typeface="ＭＳ Ｐゴシック" charset="-128"/>
                <a:cs typeface="Arial"/>
              </a:rPr>
              <a:t>設置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81200" y="4495800"/>
            <a:ext cx="6781800" cy="68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屏幕快拍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需先插入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USB)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981200" y="5257800"/>
            <a:ext cx="5105400" cy="685800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defRPr/>
            </a:pPr>
            <a:r>
              <a:rPr lang="zh-TW" altLang="zh-TW" sz="3200" b="1" dirty="0"/>
              <a:t>警報靜音</a:t>
            </a:r>
            <a:r>
              <a:rPr lang="zh-TW" altLang="en-US" sz="3200" b="1" dirty="0"/>
              <a:t> </a:t>
            </a:r>
            <a:r>
              <a:rPr lang="en-US" altLang="zh-TW" sz="3200" b="1" dirty="0"/>
              <a:t>(</a:t>
            </a:r>
            <a:r>
              <a:rPr lang="zh-TW" altLang="zh-TW" sz="3200" b="1" dirty="0"/>
              <a:t>2分</a:t>
            </a:r>
            <a:r>
              <a:rPr lang="zh-TW" altLang="en-US" sz="3200" b="1" dirty="0"/>
              <a:t>鐘</a:t>
            </a:r>
            <a:r>
              <a:rPr lang="en-US" altLang="zh-TW" sz="3200" b="1" dirty="0"/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981200" y="1371600"/>
            <a:ext cx="4267200" cy="68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Arial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快速屏幕轉換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6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輸入病人資料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549" t="8803" r="30313" b="16386"/>
          <a:stretch>
            <a:fillRect/>
          </a:stretch>
        </p:blipFill>
        <p:spPr bwMode="auto">
          <a:xfrm>
            <a:off x="1179741" y="1447800"/>
            <a:ext cx="6784517" cy="510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直線圖說文字 2 (加上框線和強調線) 5"/>
          <p:cNvSpPr/>
          <p:nvPr/>
        </p:nvSpPr>
        <p:spPr>
          <a:xfrm>
            <a:off x="2209800" y="2362200"/>
            <a:ext cx="4114800" cy="2057400"/>
          </a:xfrm>
          <a:prstGeom prst="accentBorderCallout2">
            <a:avLst>
              <a:gd name="adj1" fmla="val 45013"/>
              <a:gd name="adj2" fmla="val -4798"/>
              <a:gd name="adj3" fmla="val 45013"/>
              <a:gd name="adj4" fmla="val -27021"/>
              <a:gd name="adj5" fmla="val 7449"/>
              <a:gd name="adj6" fmla="val -33031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程序 6"/>
          <p:cNvSpPr/>
          <p:nvPr/>
        </p:nvSpPr>
        <p:spPr>
          <a:xfrm>
            <a:off x="534785" y="2057400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sp>
        <p:nvSpPr>
          <p:cNvPr id="8" name="直線圖說文字 2 (加上框線和強調線) 7"/>
          <p:cNvSpPr/>
          <p:nvPr/>
        </p:nvSpPr>
        <p:spPr>
          <a:xfrm>
            <a:off x="5870864" y="5334000"/>
            <a:ext cx="533400" cy="457200"/>
          </a:xfrm>
          <a:prstGeom prst="accentBorderCallout2">
            <a:avLst>
              <a:gd name="adj1" fmla="val 48295"/>
              <a:gd name="adj2" fmla="val 131926"/>
              <a:gd name="adj3" fmla="val 48295"/>
              <a:gd name="adj4" fmla="val 394372"/>
              <a:gd name="adj5" fmla="val -87500"/>
              <a:gd name="adj6" fmla="val 459826"/>
            </a:avLst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流程圖: 程序 8"/>
          <p:cNvSpPr/>
          <p:nvPr/>
        </p:nvSpPr>
        <p:spPr>
          <a:xfrm>
            <a:off x="8043256" y="4513118"/>
            <a:ext cx="594360" cy="381000"/>
          </a:xfrm>
          <a:prstGeom prst="flowChartProcess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713416600"/>
      </p:ext>
    </p:extLst>
  </p:cSld>
  <p:clrMapOvr>
    <a:masterClrMapping/>
  </p:clrMapOvr>
</p:sld>
</file>

<file path=ppt/theme/theme1.xml><?xml version="1.0" encoding="utf-8"?>
<a:theme xmlns:a="http://schemas.openxmlformats.org/drawingml/2006/main" name="Edwards PPT Template 13Nov2015">
  <a:themeElements>
    <a:clrScheme name="Edwards 2015">
      <a:dk1>
        <a:srgbClr val="000000"/>
      </a:dk1>
      <a:lt1>
        <a:srgbClr val="FFFFFF"/>
      </a:lt1>
      <a:dk2>
        <a:srgbClr val="94A596"/>
      </a:dk2>
      <a:lt2>
        <a:srgbClr val="A4BCC2"/>
      </a:lt2>
      <a:accent1>
        <a:srgbClr val="C8102E"/>
      </a:accent1>
      <a:accent2>
        <a:srgbClr val="898D8D"/>
      </a:accent2>
      <a:accent3>
        <a:srgbClr val="982E2F"/>
      </a:accent3>
      <a:accent4>
        <a:srgbClr val="CEB888"/>
      </a:accent4>
      <a:accent5>
        <a:srgbClr val="611D4B"/>
      </a:accent5>
      <a:accent6>
        <a:srgbClr val="505759"/>
      </a:accent6>
      <a:hlink>
        <a:srgbClr val="C8102E"/>
      </a:hlink>
      <a:folHlink>
        <a:srgbClr val="C8102E"/>
      </a:folHlink>
    </a:clrScheme>
    <a:fontScheme name="Edwards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dwards 2015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90500" dist="63500" dir="2700000" algn="br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Edwards 4x3 PPT Template 20Dec2015_En</Template>
  <TotalTime>684</TotalTime>
  <Words>1218</Words>
  <Application>Microsoft Office PowerPoint</Application>
  <PresentationFormat>On-screen Show (4:3)</PresentationFormat>
  <Paragraphs>222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HY헤드라인M</vt:lpstr>
      <vt:lpstr>微軟正黑體</vt:lpstr>
      <vt:lpstr>微软雅黑</vt:lpstr>
      <vt:lpstr>Arial</vt:lpstr>
      <vt:lpstr>Arial Narrow</vt:lpstr>
      <vt:lpstr>Calibri</vt:lpstr>
      <vt:lpstr>Wingdings</vt:lpstr>
      <vt:lpstr>Edwards PPT Template 13Nov2015</vt:lpstr>
      <vt:lpstr>FloTrac 簡易操作說明 </vt:lpstr>
      <vt:lpstr>FloTrac (A-line+FloTrac)</vt:lpstr>
      <vt:lpstr>FloTrac sensor (A-line+FloTrac)</vt:lpstr>
      <vt:lpstr>Vigileo機器操作</vt:lpstr>
      <vt:lpstr>Starting Operation – Cable Connection</vt:lpstr>
      <vt:lpstr>Starting Operation – FloTrac 操作步驟</vt:lpstr>
      <vt:lpstr>Starting Operation – FloTrac 操作步驟</vt:lpstr>
      <vt:lpstr>導覽欄</vt:lpstr>
      <vt:lpstr>輸入病人資料</vt:lpstr>
      <vt:lpstr>歸零 Zero &amp; Waveform</vt:lpstr>
      <vt:lpstr>歸零 Zero &amp; Waveform (反白處)</vt:lpstr>
      <vt:lpstr>Key in CVP (EV1000- 黑螢幕)</vt:lpstr>
      <vt:lpstr>6 &amp; 12 SVR相差100左右</vt:lpstr>
      <vt:lpstr>EV1000 操作設定</vt:lpstr>
      <vt:lpstr>EV1000 操作設定</vt:lpstr>
      <vt:lpstr>計價代碼</vt:lpstr>
      <vt:lpstr>Advanced  Blood Pressure Management</vt:lpstr>
      <vt:lpstr>Determinants of CO &amp; SV</vt:lpstr>
      <vt:lpstr>水電工</vt:lpstr>
      <vt:lpstr>Recent studies suggest a strong association between time spent with intraoperative hypotension and risk of postoperative morbidity &amp; mortality  </vt:lpstr>
      <vt:lpstr>AKI/MI and hypotension  </vt:lpstr>
      <vt:lpstr>Underlying mechanism of hypotension </vt:lpstr>
      <vt:lpstr>PowerPoint Presentation</vt:lpstr>
      <vt:lpstr>Hypotension and hemodynamic changes</vt:lpstr>
      <vt:lpstr>Hypotension and hemodynamic changes</vt:lpstr>
      <vt:lpstr>Stroke Volume Variation Optimization  SVV</vt:lpstr>
      <vt:lpstr>Stroke Volume Optimization   SV</vt:lpstr>
      <vt:lpstr>PowerPoint Presentation</vt:lpstr>
    </vt:vector>
  </TitlesOfParts>
  <Manager/>
  <Company>Edwards Lifesciences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演示文稿标题为字体  微软雅黑，加粗，字号28pt 。总共可以列一、二、三四行</dc:title>
  <dc:subject/>
  <dc:creator>Angie Yan</dc:creator>
  <cp:keywords/>
  <dc:description/>
  <cp:lastModifiedBy>ChingJu (Rocio) Chen</cp:lastModifiedBy>
  <cp:revision>84</cp:revision>
  <dcterms:created xsi:type="dcterms:W3CDTF">2016-02-16T09:49:15Z</dcterms:created>
  <dcterms:modified xsi:type="dcterms:W3CDTF">2019-11-01T01:21:21Z</dcterms:modified>
  <cp:category/>
</cp:coreProperties>
</file>