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4806" r:id="rId2"/>
    <p:sldMasterId id="2147485418" r:id="rId3"/>
    <p:sldMasterId id="2147486803" r:id="rId4"/>
    <p:sldMasterId id="2147486805" r:id="rId5"/>
    <p:sldMasterId id="2147486901" r:id="rId6"/>
    <p:sldMasterId id="2147487065" r:id="rId7"/>
    <p:sldMasterId id="2147487067" r:id="rId8"/>
  </p:sldMasterIdLst>
  <p:notesMasterIdLst>
    <p:notesMasterId r:id="rId13"/>
  </p:notesMasterIdLst>
  <p:handoutMasterIdLst>
    <p:handoutMasterId r:id="rId14"/>
  </p:handoutMasterIdLst>
  <p:sldIdLst>
    <p:sldId id="1583" r:id="rId9"/>
    <p:sldId id="1584" r:id="rId10"/>
    <p:sldId id="1589" r:id="rId11"/>
    <p:sldId id="1590" r:id="rId12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B05408"/>
    <a:srgbClr val="33CCCC"/>
    <a:srgbClr val="00CCFF"/>
    <a:srgbClr val="33CC33"/>
    <a:srgbClr val="00FF00"/>
    <a:srgbClr val="00CC00"/>
    <a:srgbClr val="008000"/>
    <a:srgbClr val="FF00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69" autoAdjust="0"/>
  </p:normalViewPr>
  <p:slideViewPr>
    <p:cSldViewPr>
      <p:cViewPr>
        <p:scale>
          <a:sx n="90" d="100"/>
          <a:sy n="90" d="100"/>
        </p:scale>
        <p:origin x="-100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14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15C1A56-0ECC-4C38-B6F9-3B31D430846B}" type="datetimeFigureOut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2B9301A-772D-44CB-9F6E-749E44FED53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944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4C58D95-86AD-42A3-9DA9-306614C7650B}" type="datetimeFigureOut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988F255-A144-4883-8054-C9453C59350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8882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C19F-5251-41F0-9B64-98B27A5167F3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B023-12B1-44CD-A768-0C1FDF4969F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725E-B518-4897-9506-756F72159386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9848-C316-49A5-AF63-6C830A82B7F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F4A4-1244-4242-8E95-70642E0D8241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8C2E-FDF3-4792-8550-2F0A325118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0D2D8-9343-4175-9B91-A874C00CBC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1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A39BE-A2D4-4D40-9CE0-4125868DDBBD}" type="datetime1">
              <a:rPr lang="en-US" altLang="zh-TW"/>
              <a:pPr>
                <a:defRPr/>
              </a:pPr>
              <a:t>8/3/2020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7949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659C3-E587-4E52-A31F-072898985879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37CF-5E5D-41A5-AF35-25ABA57DCA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716F-B781-478A-9A47-477F19980581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D565A-72CE-4D29-AA99-7FB7163187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C9FD-6845-4E03-B0F5-466D305D1BD0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D08F-B0F6-4DD5-B10D-3B0399E6A97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6AD9-2827-4457-A496-528CCFB2C7A3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9F2D0-97F8-4D4B-9BF1-1DD21BE80F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A446E-28D2-4915-BE34-5286685BAE3E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5DB1A-050A-40E5-9685-7BC979A9DF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0A21C-89BD-4EB8-9C61-091CE6690825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EF45-46B6-4080-91B9-E5CF632331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CC33-0E44-4A76-83B9-74A7541AA915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73C81-3A39-49C0-94CA-911D44BD07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A01AC-8DCE-4275-8188-F372155B706B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6A041-32B5-4942-9D76-FA54620D164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1CA25-EAEE-44AF-9F0F-D05C00FC6493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CD679-8F27-4648-81BA-B4C475A8D6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B6C28-1D18-4587-B9A9-248BE33BC5BB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6757-6371-4067-814F-5E856C5D35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880D-D581-4DD9-972D-D20DA62C788B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F3AE-606D-442C-BEF5-33B482E0D6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F80F7-8561-48B9-847D-E7F661A28CEF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A3D6B-89B5-4DB3-8082-D7A95B1C3AC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4180E-894A-41BD-8123-4601E9432F48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584AE-FD28-48C6-AEB7-8F97DEC4A7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F9BD8-9A75-4BE0-8BA1-D3852972DE8A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166EF-387B-4B15-BF86-026D4017850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675EA-A3F2-42F0-BD50-D3B44798A64F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95857-7A66-421E-8BF0-24A192C88EB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3CF35-92B3-42B9-8D56-810EA2E0DF3E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9132B-45E0-4AD7-B5FC-3E1915411A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5DEC-677B-4C1C-A8D9-F4A367C61647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64B4-B1FA-4EF6-8A8E-BB9A4B44E6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9F615-75F9-46D2-A01E-D6FD9DF48A63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BCA70-F261-47B1-A876-7BFB4E7CB74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9D3D7-4998-4E5C-8D35-3AE9E0C60F98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14AD9-2DB1-4A3D-B016-D87661B6FDA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253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3FBA686-6F83-4EC0-B2B4-0E557A74A0D9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E2FFBC3-F9A6-41F5-A2CD-9618372AA8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22535" name="Group 5"/>
          <p:cNvGrpSpPr>
            <a:grpSpLocks/>
          </p:cNvGrpSpPr>
          <p:nvPr userDrawn="1"/>
        </p:nvGrpSpPr>
        <p:grpSpPr bwMode="auto">
          <a:xfrm>
            <a:off x="0" y="1066800"/>
            <a:ext cx="9144000" cy="76200"/>
            <a:chOff x="0" y="1008"/>
            <a:chExt cx="5760" cy="48"/>
          </a:xfrm>
        </p:grpSpPr>
        <p:sp>
          <p:nvSpPr>
            <p:cNvPr id="2057" name="Line 6"/>
            <p:cNvSpPr>
              <a:spLocks noChangeShapeType="1"/>
            </p:cNvSpPr>
            <p:nvPr/>
          </p:nvSpPr>
          <p:spPr bwMode="auto">
            <a:xfrm>
              <a:off x="0" y="1008"/>
              <a:ext cx="5760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2058" name="Line 7"/>
            <p:cNvSpPr>
              <a:spLocks noChangeShapeType="1"/>
            </p:cNvSpPr>
            <p:nvPr/>
          </p:nvSpPr>
          <p:spPr bwMode="auto">
            <a:xfrm>
              <a:off x="0" y="1056"/>
              <a:ext cx="576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pic>
        <p:nvPicPr>
          <p:cNvPr id="22536" name="Picture 4" descr="logo-1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228600"/>
            <a:ext cx="1143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59" r:id="rId1"/>
    <p:sldLayoutId id="2147486760" r:id="rId2"/>
    <p:sldLayoutId id="2147486761" r:id="rId3"/>
    <p:sldLayoutId id="2147486762" r:id="rId4"/>
    <p:sldLayoutId id="2147486763" r:id="rId5"/>
    <p:sldLayoutId id="2147486764" r:id="rId6"/>
    <p:sldLayoutId id="2147486765" r:id="rId7"/>
    <p:sldLayoutId id="2147486766" r:id="rId8"/>
    <p:sldLayoutId id="2147486767" r:id="rId9"/>
    <p:sldLayoutId id="2147486768" r:id="rId10"/>
    <p:sldLayoutId id="21474867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7344568-BC83-47AE-B9BE-6EC6207FDF1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kumimoji="0" lang="zh-TW" altLang="zh-TW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2458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458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68413"/>
            <a:ext cx="822960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F4AEECED-A50F-4115-8642-7073A3AFE849}" type="datetime1">
              <a:rPr lang="zh-TW" altLang="en-US"/>
              <a:pPr>
                <a:defRPr/>
              </a:pPr>
              <a:t>2020/8/3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40" r:id="rId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2800">
          <a:solidFill>
            <a:schemeClr val="tx1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174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01A89160-B204-40C2-B6C5-8951FF6D19DC}" type="datetime1">
              <a:rPr lang="zh-TW" altLang="en-US"/>
              <a:pPr>
                <a:defRPr/>
              </a:pPr>
              <a:t>2020/8/3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>
              <a:defRPr/>
            </a:pPr>
            <a:fld id="{8E79B5F9-0A11-46D4-B495-BCD6D8769F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grpSp>
        <p:nvGrpSpPr>
          <p:cNvPr id="31751" name="Group 5"/>
          <p:cNvGrpSpPr>
            <a:grpSpLocks/>
          </p:cNvGrpSpPr>
          <p:nvPr userDrawn="1"/>
        </p:nvGrpSpPr>
        <p:grpSpPr bwMode="auto">
          <a:xfrm>
            <a:off x="0" y="1066800"/>
            <a:ext cx="9144000" cy="76200"/>
            <a:chOff x="0" y="1008"/>
            <a:chExt cx="5760" cy="48"/>
          </a:xfrm>
        </p:grpSpPr>
        <p:sp>
          <p:nvSpPr>
            <p:cNvPr id="2057" name="Line 6"/>
            <p:cNvSpPr>
              <a:spLocks noChangeShapeType="1"/>
            </p:cNvSpPr>
            <p:nvPr/>
          </p:nvSpPr>
          <p:spPr bwMode="auto">
            <a:xfrm>
              <a:off x="0" y="1008"/>
              <a:ext cx="5760" cy="0"/>
            </a:xfrm>
            <a:prstGeom prst="line">
              <a:avLst/>
            </a:prstGeom>
            <a:noFill/>
            <a:ln w="762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2058" name="Line 7"/>
            <p:cNvSpPr>
              <a:spLocks noChangeShapeType="1"/>
            </p:cNvSpPr>
            <p:nvPr/>
          </p:nvSpPr>
          <p:spPr bwMode="auto">
            <a:xfrm>
              <a:off x="0" y="1056"/>
              <a:ext cx="5760" cy="0"/>
            </a:xfrm>
            <a:prstGeom prst="line">
              <a:avLst/>
            </a:prstGeom>
            <a:noFill/>
            <a:ln w="25400">
              <a:solidFill>
                <a:srgbClr val="00CC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TW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1752" name="Picture 4" descr="logo-15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8600" y="228600"/>
            <a:ext cx="11430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776" r:id="rId1"/>
    <p:sldLayoutId id="2147486777" r:id="rId2"/>
    <p:sldLayoutId id="2147486778" r:id="rId3"/>
    <p:sldLayoutId id="2147486779" r:id="rId4"/>
    <p:sldLayoutId id="2147486780" r:id="rId5"/>
    <p:sldLayoutId id="2147486781" r:id="rId6"/>
    <p:sldLayoutId id="2147486782" r:id="rId7"/>
    <p:sldLayoutId id="2147486783" r:id="rId8"/>
    <p:sldLayoutId id="2147486784" r:id="rId9"/>
    <p:sldLayoutId id="2147486785" r:id="rId10"/>
    <p:sldLayoutId id="214748678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7" descr="內頁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14851C63-8279-4F3B-9619-4F79DC4A84E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7" descr="內頁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14851C63-8279-4F3B-9619-4F79DC4A84E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data-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38B37F4-BF2F-441A-ADF6-6BCB86D160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7" descr="內頁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>
              <a:defRPr/>
            </a:pPr>
            <a:fld id="{CDC3BE22-01DB-4ACC-A975-21C8DAC8D47D}" type="slidenum">
              <a:rPr lang="en-US" altLang="zh-TW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圖片 7" descr="內頁0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pPr>
              <a:defRPr/>
            </a:pPr>
            <a:fld id="{CDC3BE22-01DB-4ACC-A975-21C8DAC8D47D}" type="slidenum">
              <a:rPr lang="en-US" altLang="zh-TW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93E75442-C7E8-4C2A-B6D1-94873D29AEB4}" type="slidenum">
              <a:rPr kumimoji="0" lang="en-US" altLang="zh-TW" sz="1200" b="0" smtClean="0">
                <a:latin typeface="Arial Black" pitchFamily="34" charset="0"/>
              </a:rPr>
              <a:pPr/>
              <a:t>1</a:t>
            </a:fld>
            <a:endParaRPr kumimoji="0" lang="en-US" altLang="zh-TW" sz="1200" b="0" smtClean="0">
              <a:latin typeface="Arial Black" pitchFamily="34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357938" y="1409700"/>
            <a:ext cx="1524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400">
                <a:latin typeface="Tahoma" pitchFamily="34" charset="0"/>
                <a:ea typeface="標楷體" pitchFamily="65" charset="-120"/>
              </a:rPr>
              <a:t>單位：件數/年</a:t>
            </a:r>
          </a:p>
        </p:txBody>
      </p:sp>
      <p:sp>
        <p:nvSpPr>
          <p:cNvPr id="7172" name="Rectangle 183"/>
          <p:cNvSpPr>
            <a:spLocks noGrp="1" noChangeArrowheads="1"/>
          </p:cNvSpPr>
          <p:nvPr>
            <p:ph type="title"/>
          </p:nvPr>
        </p:nvSpPr>
        <p:spPr>
          <a:xfrm>
            <a:off x="457200" y="617538"/>
            <a:ext cx="8229600" cy="668337"/>
          </a:xfrm>
        </p:spPr>
        <p:txBody>
          <a:bodyPr/>
          <a:lstStyle/>
          <a:p>
            <a:r>
              <a:rPr lang="zh-TW" altLang="en-US" sz="3200" b="1" smtClean="0">
                <a:solidFill>
                  <a:schemeClr val="tx2"/>
                </a:solidFill>
              </a:rPr>
              <a:t>基隆胃腸肝膽科研究計劃件數比較表</a:t>
            </a:r>
          </a:p>
        </p:txBody>
      </p:sp>
      <p:graphicFrame>
        <p:nvGraphicFramePr>
          <p:cNvPr id="15543" name="Group 183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2339975" y="1409700"/>
          <a:ext cx="3968749" cy="4914900"/>
        </p:xfrm>
        <a:graphic>
          <a:graphicData uri="http://schemas.openxmlformats.org/drawingml/2006/table">
            <a:tbl>
              <a:tblPr/>
              <a:tblGrid>
                <a:gridCol w="1007997">
                  <a:extLst>
                    <a:ext uri="{9D8B030D-6E8A-4147-A177-3AD203B41FA5}"/>
                  </a:extLst>
                </a:gridCol>
                <a:gridCol w="954742">
                  <a:extLst>
                    <a:ext uri="{9D8B030D-6E8A-4147-A177-3AD203B41FA5}"/>
                  </a:extLst>
                </a:gridCol>
                <a:gridCol w="701160">
                  <a:extLst>
                    <a:ext uri="{9D8B030D-6E8A-4147-A177-3AD203B41FA5}"/>
                  </a:extLst>
                </a:gridCol>
                <a:gridCol w="660624">
                  <a:extLst>
                    <a:ext uri="{9D8B030D-6E8A-4147-A177-3AD203B41FA5}"/>
                  </a:extLst>
                </a:gridCol>
                <a:gridCol w="644226">
                  <a:extLst>
                    <a:ext uri="{9D8B030D-6E8A-4147-A177-3AD203B41FA5}"/>
                  </a:extLst>
                </a:gridCol>
              </a:tblGrid>
              <a:tr h="5492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院區</a:t>
                      </a: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基隆</a:t>
                      </a: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77152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年度</a:t>
                      </a: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105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106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107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/>
                </a:extLst>
              </a:tr>
              <a:tr h="7715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XMRP</a:t>
                      </a: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主持人</a:t>
                      </a: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7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9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CMRP</a:t>
                      </a: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主持人</a:t>
                      </a: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7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3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6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NMRP</a:t>
                      </a:r>
                      <a:endParaRPr kumimoji="1" lang="en-US" altLang="zh-TW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主持人</a:t>
                      </a: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2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PMRP</a:t>
                      </a: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主持人</a:t>
                      </a: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6832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VMRP</a:t>
                      </a: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主持人</a:t>
                      </a: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0</a:t>
                      </a: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5492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小計</a:t>
                      </a: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17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14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標楷體" pitchFamily="65" charset="-120"/>
                        </a:rPr>
                        <a:t>7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標楷體" pitchFamily="65" charset="-120"/>
                      </a:endParaRPr>
                    </a:p>
                  </a:txBody>
                  <a:tcPr marL="91431" marR="91431" marT="45725" marB="4572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883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30FD0F1A-44EB-4E0D-BF5D-13BEDA9AE924}" type="slidenum">
              <a:rPr kumimoji="0" lang="en-US" altLang="zh-TW" sz="1200" b="0" smtClean="0">
                <a:latin typeface="Arial Black" pitchFamily="34" charset="0"/>
              </a:rPr>
              <a:pPr/>
              <a:t>2</a:t>
            </a:fld>
            <a:endParaRPr kumimoji="0" lang="en-US" altLang="zh-TW" sz="1200" b="0" smtClean="0">
              <a:latin typeface="Arial Black" pitchFamily="34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7548563" y="169545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1400">
                <a:latin typeface="Tahoma" pitchFamily="34" charset="0"/>
                <a:ea typeface="標楷體" pitchFamily="65" charset="-120"/>
              </a:rPr>
              <a:t>單位：篇數</a:t>
            </a:r>
            <a:r>
              <a:rPr lang="en-US" altLang="zh-TW" sz="1400">
                <a:latin typeface="Tahoma" pitchFamily="34" charset="0"/>
                <a:ea typeface="標楷體" pitchFamily="65" charset="-120"/>
              </a:rPr>
              <a:t>/</a:t>
            </a:r>
            <a:r>
              <a:rPr lang="zh-TW" altLang="en-US" sz="1400">
                <a:latin typeface="Tahoma" pitchFamily="34" charset="0"/>
                <a:ea typeface="標楷體" pitchFamily="65" charset="-120"/>
              </a:rPr>
              <a:t>年</a:t>
            </a:r>
          </a:p>
        </p:txBody>
      </p:sp>
      <p:sp>
        <p:nvSpPr>
          <p:cNvPr id="8196" name="Rectangle 148"/>
          <p:cNvSpPr>
            <a:spLocks noGrp="1" noChangeArrowheads="1"/>
          </p:cNvSpPr>
          <p:nvPr>
            <p:ph type="title"/>
          </p:nvPr>
        </p:nvSpPr>
        <p:spPr>
          <a:xfrm>
            <a:off x="609600" y="785813"/>
            <a:ext cx="6477000" cy="668337"/>
          </a:xfrm>
        </p:spPr>
        <p:txBody>
          <a:bodyPr/>
          <a:lstStyle/>
          <a:p>
            <a:r>
              <a:rPr lang="zh-TW" altLang="en-US" sz="3200" b="1" smtClean="0">
                <a:solidFill>
                  <a:schemeClr val="tx2"/>
                </a:solidFill>
              </a:rPr>
              <a:t>基隆胃腸肝膽科論文發表統計表</a:t>
            </a:r>
          </a:p>
        </p:txBody>
      </p:sp>
      <p:graphicFrame>
        <p:nvGraphicFramePr>
          <p:cNvPr id="17557" name="Group 149">
            <a:extLst>
              <a:ext uri="{FF2B5EF4-FFF2-40B4-BE49-F238E27FC236}"/>
            </a:extLst>
          </p:cNvPr>
          <p:cNvGraphicFramePr>
            <a:graphicFrameLocks noGrp="1"/>
          </p:cNvGraphicFramePr>
          <p:nvPr/>
        </p:nvGraphicFramePr>
        <p:xfrm>
          <a:off x="138113" y="2043113"/>
          <a:ext cx="7818437" cy="2898774"/>
        </p:xfrm>
        <a:graphic>
          <a:graphicData uri="http://schemas.openxmlformats.org/drawingml/2006/table">
            <a:tbl>
              <a:tblPr/>
              <a:tblGrid>
                <a:gridCol w="515648">
                  <a:extLst>
                    <a:ext uri="{9D8B030D-6E8A-4147-A177-3AD203B41FA5}"/>
                  </a:extLst>
                </a:gridCol>
                <a:gridCol w="454329">
                  <a:extLst>
                    <a:ext uri="{9D8B030D-6E8A-4147-A177-3AD203B41FA5}"/>
                  </a:extLst>
                </a:gridCol>
                <a:gridCol w="454329">
                  <a:extLst>
                    <a:ext uri="{9D8B030D-6E8A-4147-A177-3AD203B41FA5}"/>
                  </a:extLst>
                </a:gridCol>
                <a:gridCol w="454329">
                  <a:extLst>
                    <a:ext uri="{9D8B030D-6E8A-4147-A177-3AD203B41FA5}"/>
                  </a:extLst>
                </a:gridCol>
                <a:gridCol w="454329">
                  <a:extLst>
                    <a:ext uri="{9D8B030D-6E8A-4147-A177-3AD203B41FA5}"/>
                  </a:extLst>
                </a:gridCol>
                <a:gridCol w="454329">
                  <a:extLst>
                    <a:ext uri="{9D8B030D-6E8A-4147-A177-3AD203B41FA5}"/>
                  </a:extLst>
                </a:gridCol>
                <a:gridCol w="454329">
                  <a:extLst>
                    <a:ext uri="{9D8B030D-6E8A-4147-A177-3AD203B41FA5}"/>
                  </a:extLst>
                </a:gridCol>
                <a:gridCol w="454329">
                  <a:extLst>
                    <a:ext uri="{9D8B030D-6E8A-4147-A177-3AD203B41FA5}"/>
                  </a:extLst>
                </a:gridCol>
                <a:gridCol w="454329">
                  <a:extLst>
                    <a:ext uri="{9D8B030D-6E8A-4147-A177-3AD203B41FA5}"/>
                  </a:extLst>
                </a:gridCol>
                <a:gridCol w="454329">
                  <a:extLst>
                    <a:ext uri="{9D8B030D-6E8A-4147-A177-3AD203B41FA5}"/>
                  </a:extLst>
                </a:gridCol>
                <a:gridCol w="454329">
                  <a:extLst>
                    <a:ext uri="{9D8B030D-6E8A-4147-A177-3AD203B41FA5}"/>
                  </a:extLst>
                </a:gridCol>
                <a:gridCol w="454329">
                  <a:extLst>
                    <a:ext uri="{9D8B030D-6E8A-4147-A177-3AD203B41FA5}"/>
                  </a:extLst>
                </a:gridCol>
                <a:gridCol w="454329"/>
                <a:gridCol w="487854">
                  <a:extLst>
                    <a:ext uri="{9D8B030D-6E8A-4147-A177-3AD203B41FA5}"/>
                  </a:extLst>
                </a:gridCol>
                <a:gridCol w="454329">
                  <a:extLst>
                    <a:ext uri="{9D8B030D-6E8A-4147-A177-3AD203B41FA5}"/>
                  </a:extLst>
                </a:gridCol>
                <a:gridCol w="454329">
                  <a:extLst>
                    <a:ext uri="{9D8B030D-6E8A-4147-A177-3AD203B41FA5}"/>
                  </a:extLst>
                </a:gridCol>
                <a:gridCol w="454329">
                  <a:extLst>
                    <a:ext uri="{9D8B030D-6E8A-4147-A177-3AD203B41FA5}"/>
                  </a:extLst>
                </a:gridCol>
              </a:tblGrid>
              <a:tr h="501091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院區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2" marR="90002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105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106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107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年</a:t>
                      </a: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合計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5010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SCI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非</a:t>
                      </a: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SCI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SCI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非</a:t>
                      </a: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SCI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SCI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非</a:t>
                      </a:r>
                      <a:r>
                        <a:rPr kumimoji="1" lang="en-US" altLang="zh-TW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SCI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SCI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非</a:t>
                      </a:r>
                      <a:r>
                        <a:rPr kumimoji="1" lang="en-US" altLang="zh-TW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SCI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12681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第一作者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指導作者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第一作者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指導作者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第一作者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指導作者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第一作者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指導作者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第一作者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指導作者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第一作者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指導作者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第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一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作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者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指導作者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第一作者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指導作者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2841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基隆</a:t>
                      </a:r>
                    </a:p>
                  </a:txBody>
                  <a:tcPr marL="90002" marR="90002" marT="46807" marB="468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6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</a:rPr>
                        <a:t>1</a:t>
                      </a:r>
                      <a:endParaRPr kumimoji="1" lang="zh-TW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標楷體" pitchFamily="65" charset="-12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1" lang="en-US" altLang="zh-TW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marL="90002" marR="90002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86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2016-2019 </a:t>
            </a:r>
            <a:r>
              <a:rPr lang="zh-TW" altLang="en-US" smtClean="0"/>
              <a:t>肝病病友會</a:t>
            </a:r>
          </a:p>
        </p:txBody>
      </p:sp>
      <p:sp>
        <p:nvSpPr>
          <p:cNvPr id="1331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AFFA21F1-51C5-4205-9D67-FA7E60AB31A4}" type="slidenum">
              <a:rPr kumimoji="0" lang="en-US" altLang="zh-TW" sz="1200" b="0" smtClean="0">
                <a:latin typeface="Arial Black" pitchFamily="34" charset="0"/>
              </a:rPr>
              <a:pPr/>
              <a:t>3</a:t>
            </a:fld>
            <a:endParaRPr kumimoji="0" lang="en-US" altLang="zh-TW" sz="1200" b="0" smtClean="0">
              <a:latin typeface="Arial Black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340660"/>
              </p:ext>
            </p:extLst>
          </p:nvPr>
        </p:nvGraphicFramePr>
        <p:xfrm>
          <a:off x="611188" y="1412875"/>
          <a:ext cx="8064500" cy="282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923"/>
                <a:gridCol w="1479877"/>
                <a:gridCol w="1612900"/>
                <a:gridCol w="1612900"/>
                <a:gridCol w="1612900"/>
              </a:tblGrid>
              <a:tr h="498153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2016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2017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2018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2019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</a:tr>
              <a:tr h="564738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B</a:t>
                      </a:r>
                      <a:r>
                        <a:rPr lang="zh-TW" altLang="en-US" sz="1800" dirty="0" smtClean="0"/>
                        <a:t>肝預防與治療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11/5(51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3/17(85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6/22(75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</a:tr>
              <a:tr h="408741"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C</a:t>
                      </a:r>
                      <a:r>
                        <a:rPr lang="zh-TW" altLang="en-US" sz="1800" dirty="0" smtClean="0"/>
                        <a:t>肝預防與治療</a:t>
                      </a:r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1/9(42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3/11(63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7/21(90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10/5(110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</a:tr>
              <a:tr h="712015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脂肪肝預防與治療</a:t>
                      </a:r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4/16(81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6/24(83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12/22(101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36" marR="91436" marT="45722" marB="45722"/>
                </a:tc>
              </a:tr>
              <a:tr h="408741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肝癌預防與治療</a:t>
                      </a:r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8/20(65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10/7(75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36" marR="91436" marT="45722" marB="45722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4/13(98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36" marR="91436" marT="45722" marB="45722"/>
                </a:tc>
              </a:tr>
            </a:tbl>
          </a:graphicData>
        </a:graphic>
      </p:graphicFrame>
      <p:pic>
        <p:nvPicPr>
          <p:cNvPr id="1335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908550"/>
            <a:ext cx="198120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5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908550"/>
            <a:ext cx="126206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908550"/>
            <a:ext cx="1978025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588" y="4908550"/>
            <a:ext cx="2047875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704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2016-2019</a:t>
            </a:r>
            <a:r>
              <a:rPr lang="zh-TW" altLang="en-US" smtClean="0"/>
              <a:t>肝病篩檢</a:t>
            </a:r>
          </a:p>
        </p:txBody>
      </p:sp>
      <p:sp>
        <p:nvSpPr>
          <p:cNvPr id="1433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CC250995-D9FA-4E8B-AB8B-61C33E1A8786}" type="slidenum">
              <a:rPr kumimoji="0" lang="en-US" altLang="zh-TW" sz="1200" b="0" smtClean="0">
                <a:latin typeface="Arial Black" pitchFamily="34" charset="0"/>
              </a:rPr>
              <a:pPr/>
              <a:t>4</a:t>
            </a:fld>
            <a:endParaRPr kumimoji="0" lang="en-US" altLang="zh-TW" sz="1200" b="0" smtClean="0">
              <a:latin typeface="Arial Black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95288" y="1268413"/>
          <a:ext cx="8569325" cy="236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865"/>
                <a:gridCol w="1713865"/>
                <a:gridCol w="1713865"/>
                <a:gridCol w="1713865"/>
                <a:gridCol w="1713865"/>
              </a:tblGrid>
              <a:tr h="475331"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2016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2017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2018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2019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</a:tr>
              <a:tr h="460876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基隆市安樂區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20</a:t>
                      </a:r>
                      <a:r>
                        <a:rPr lang="zh-TW" altLang="en-US" sz="1800" dirty="0" smtClean="0"/>
                        <a:t>場</a:t>
                      </a:r>
                      <a:r>
                        <a:rPr lang="en-US" altLang="zh-TW" sz="1800" dirty="0" smtClean="0"/>
                        <a:t>(2118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22</a:t>
                      </a:r>
                      <a:r>
                        <a:rPr lang="zh-TW" altLang="en-US" sz="1800" dirty="0" smtClean="0"/>
                        <a:t>場</a:t>
                      </a:r>
                      <a:r>
                        <a:rPr lang="en-US" altLang="zh-TW" sz="1800" dirty="0" smtClean="0"/>
                        <a:t>(2301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21</a:t>
                      </a:r>
                      <a:r>
                        <a:rPr lang="zh-TW" altLang="en-US" sz="1800" dirty="0" smtClean="0"/>
                        <a:t>場</a:t>
                      </a:r>
                      <a:r>
                        <a:rPr lang="en-US" altLang="zh-TW" sz="1800" dirty="0" smtClean="0"/>
                        <a:t>(2289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2</a:t>
                      </a:r>
                      <a:r>
                        <a:rPr lang="zh-TW" altLang="en-US" sz="1800" dirty="0" smtClean="0"/>
                        <a:t>場</a:t>
                      </a:r>
                      <a:r>
                        <a:rPr lang="en-US" altLang="zh-TW" sz="1800" dirty="0" smtClean="0"/>
                        <a:t>(185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</a:tr>
              <a:tr h="475331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新北市貢寮區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4</a:t>
                      </a:r>
                      <a:r>
                        <a:rPr lang="zh-TW" altLang="en-US" sz="1800" dirty="0" smtClean="0"/>
                        <a:t>場</a:t>
                      </a:r>
                      <a:r>
                        <a:rPr lang="en-US" altLang="zh-TW" sz="1800" dirty="0" smtClean="0"/>
                        <a:t>(353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5</a:t>
                      </a:r>
                      <a:r>
                        <a:rPr lang="zh-TW" altLang="en-US" sz="1800" dirty="0" smtClean="0"/>
                        <a:t>場</a:t>
                      </a:r>
                      <a:r>
                        <a:rPr lang="en-US" altLang="zh-TW" sz="1800" dirty="0" smtClean="0"/>
                        <a:t>(389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5</a:t>
                      </a:r>
                      <a:r>
                        <a:rPr lang="zh-TW" altLang="en-US" sz="1800" dirty="0" smtClean="0"/>
                        <a:t>場</a:t>
                      </a:r>
                      <a:r>
                        <a:rPr lang="en-US" altLang="zh-TW" sz="1800" dirty="0" smtClean="0"/>
                        <a:t>(370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5</a:t>
                      </a:r>
                      <a:r>
                        <a:rPr lang="zh-TW" altLang="en-US" sz="1800" dirty="0" smtClean="0"/>
                        <a:t>場</a:t>
                      </a:r>
                      <a:r>
                        <a:rPr lang="en-US" altLang="zh-TW" sz="1800" dirty="0" smtClean="0"/>
                        <a:t>(369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</a:tr>
              <a:tr h="475331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新北市萬里區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6</a:t>
                      </a:r>
                      <a:r>
                        <a:rPr lang="zh-TW" altLang="en-US" sz="1800" dirty="0" smtClean="0"/>
                        <a:t>場</a:t>
                      </a:r>
                      <a:r>
                        <a:rPr lang="en-US" altLang="zh-TW" sz="1800" dirty="0" smtClean="0"/>
                        <a:t>(589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7</a:t>
                      </a:r>
                      <a:r>
                        <a:rPr lang="zh-TW" altLang="en-US" sz="1800" dirty="0" smtClean="0"/>
                        <a:t>場</a:t>
                      </a:r>
                      <a:r>
                        <a:rPr lang="en-US" altLang="zh-TW" sz="1800" dirty="0" smtClean="0"/>
                        <a:t>(701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6</a:t>
                      </a:r>
                      <a:r>
                        <a:rPr lang="zh-TW" altLang="en-US" sz="1800" dirty="0" smtClean="0"/>
                        <a:t>場</a:t>
                      </a:r>
                      <a:r>
                        <a:rPr lang="en-US" altLang="zh-TW" sz="1800" dirty="0" smtClean="0"/>
                        <a:t>(577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endParaRPr lang="zh-TW" altLang="en-US" sz="1800"/>
                    </a:p>
                  </a:txBody>
                  <a:tcPr marL="91444" marR="91444" marT="45725" marB="45725"/>
                </a:tc>
              </a:tr>
              <a:tr h="475331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新北市瑞芳區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6</a:t>
                      </a:r>
                      <a:r>
                        <a:rPr lang="zh-TW" altLang="en-US" sz="1800" dirty="0" smtClean="0"/>
                        <a:t>場</a:t>
                      </a:r>
                      <a:r>
                        <a:rPr lang="en-US" altLang="zh-TW" sz="1800" dirty="0" smtClean="0"/>
                        <a:t>(496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6</a:t>
                      </a:r>
                      <a:r>
                        <a:rPr lang="zh-TW" altLang="en-US" sz="1800" dirty="0" smtClean="0"/>
                        <a:t>場</a:t>
                      </a:r>
                      <a:r>
                        <a:rPr lang="en-US" altLang="zh-TW" sz="1800" dirty="0" smtClean="0"/>
                        <a:t>(476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6</a:t>
                      </a:r>
                      <a:r>
                        <a:rPr lang="zh-TW" altLang="en-US" sz="1800" dirty="0" smtClean="0"/>
                        <a:t>場</a:t>
                      </a:r>
                      <a:r>
                        <a:rPr lang="en-US" altLang="zh-TW" sz="1800" dirty="0" smtClean="0"/>
                        <a:t>(476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4</a:t>
                      </a:r>
                      <a:r>
                        <a:rPr lang="zh-TW" altLang="en-US" sz="1800" dirty="0" smtClean="0"/>
                        <a:t>場</a:t>
                      </a:r>
                      <a:r>
                        <a:rPr lang="en-US" altLang="zh-TW" sz="1800" dirty="0" smtClean="0"/>
                        <a:t>(316</a:t>
                      </a:r>
                      <a:r>
                        <a:rPr lang="zh-TW" altLang="en-US" sz="1800" dirty="0" smtClean="0"/>
                        <a:t>人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marL="91444" marR="91444" marT="45725" marB="45725"/>
                </a:tc>
              </a:tr>
            </a:tbl>
          </a:graphicData>
        </a:graphic>
      </p:graphicFrame>
      <p:pic>
        <p:nvPicPr>
          <p:cNvPr id="14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299075"/>
            <a:ext cx="17732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5299075"/>
            <a:ext cx="19081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05263"/>
            <a:ext cx="1800225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3927475"/>
            <a:ext cx="1757363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3963988"/>
            <a:ext cx="19208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838" y="3967163"/>
            <a:ext cx="190817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8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299075"/>
            <a:ext cx="19208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8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5299075"/>
            <a:ext cx="1798638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535032"/>
      </p:ext>
    </p:extLst>
  </p:cSld>
  <p:clrMapOvr>
    <a:masterClrMapping/>
  </p:clrMapOvr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07763" dir="2700000" algn="ctr" rotWithShape="0">
            <a:schemeClr val="bg2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10080</TotalTime>
  <Words>320</Words>
  <Application>Microsoft Office PowerPoint</Application>
  <PresentationFormat>如螢幕大小 (4:3)</PresentationFormat>
  <Paragraphs>139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8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自訂設計</vt:lpstr>
      <vt:lpstr>1_Pixel</vt:lpstr>
      <vt:lpstr>1_自訂設計</vt:lpstr>
      <vt:lpstr>2_自訂設計</vt:lpstr>
      <vt:lpstr>3_自訂設計</vt:lpstr>
      <vt:lpstr>4_自訂設計</vt:lpstr>
      <vt:lpstr>5_自訂設計</vt:lpstr>
      <vt:lpstr>6_自訂設計</vt:lpstr>
      <vt:lpstr>基隆胃腸肝膽科研究計劃件數比較表</vt:lpstr>
      <vt:lpstr>基隆胃腸肝膽科論文發表統計表</vt:lpstr>
      <vt:lpstr>2016-2019 肝病病友會</vt:lpstr>
      <vt:lpstr>2016-2019肝病篩檢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Your User Name</dc:creator>
  <cp:lastModifiedBy>paggie</cp:lastModifiedBy>
  <cp:revision>906</cp:revision>
  <cp:lastPrinted>2019-10-08T05:40:53Z</cp:lastPrinted>
  <dcterms:created xsi:type="dcterms:W3CDTF">2014-03-07T00:46:43Z</dcterms:created>
  <dcterms:modified xsi:type="dcterms:W3CDTF">2020-08-03T07:32:19Z</dcterms:modified>
</cp:coreProperties>
</file>