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1"/>
  </p:sldMasterIdLst>
  <p:notesMasterIdLst>
    <p:notesMasterId r:id="rId42"/>
  </p:notesMasterIdLst>
  <p:sldIdLst>
    <p:sldId id="397" r:id="rId2"/>
    <p:sldId id="455" r:id="rId3"/>
    <p:sldId id="492" r:id="rId4"/>
    <p:sldId id="491" r:id="rId5"/>
    <p:sldId id="497" r:id="rId6"/>
    <p:sldId id="498" r:id="rId7"/>
    <p:sldId id="499" r:id="rId8"/>
    <p:sldId id="500" r:id="rId9"/>
    <p:sldId id="503" r:id="rId10"/>
    <p:sldId id="504" r:id="rId11"/>
    <p:sldId id="505" r:id="rId12"/>
    <p:sldId id="506" r:id="rId13"/>
    <p:sldId id="525" r:id="rId14"/>
    <p:sldId id="501" r:id="rId15"/>
    <p:sldId id="502" r:id="rId16"/>
    <p:sldId id="507" r:id="rId17"/>
    <p:sldId id="508" r:id="rId18"/>
    <p:sldId id="509" r:id="rId19"/>
    <p:sldId id="513" r:id="rId20"/>
    <p:sldId id="512" r:id="rId21"/>
    <p:sldId id="514" r:id="rId22"/>
    <p:sldId id="517" r:id="rId23"/>
    <p:sldId id="518" r:id="rId24"/>
    <p:sldId id="516" r:id="rId25"/>
    <p:sldId id="515" r:id="rId26"/>
    <p:sldId id="526" r:id="rId27"/>
    <p:sldId id="510" r:id="rId28"/>
    <p:sldId id="511" r:id="rId29"/>
    <p:sldId id="519" r:id="rId30"/>
    <p:sldId id="520" r:id="rId31"/>
    <p:sldId id="521" r:id="rId32"/>
    <p:sldId id="276" r:id="rId33"/>
    <p:sldId id="527" r:id="rId34"/>
    <p:sldId id="528" r:id="rId35"/>
    <p:sldId id="529" r:id="rId36"/>
    <p:sldId id="530" r:id="rId37"/>
    <p:sldId id="531" r:id="rId38"/>
    <p:sldId id="532" r:id="rId39"/>
    <p:sldId id="533" r:id="rId40"/>
    <p:sldId id="534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69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574"/>
  </p:normalViewPr>
  <p:slideViewPr>
    <p:cSldViewPr snapToObjects="1">
      <p:cViewPr>
        <p:scale>
          <a:sx n="80" d="100"/>
          <a:sy n="80" d="100"/>
        </p:scale>
        <p:origin x="280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vin:Desktop:SSHRC%20Project:SSHRC%20Analyses:Expertise%20Case%20Data%20for%20SPS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135750566463"/>
          <c:y val="0.0428474576271186"/>
          <c:w val="0.754003259311077"/>
          <c:h val="0.7343344454824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FF"/>
              </a:solidFill>
              <a:ln w="50800">
                <a:solidFill>
                  <a:srgbClr val="0000FF"/>
                </a:solidFill>
              </a:ln>
            </c:spPr>
          </c:marker>
          <c:xVal>
            <c:numRef>
              <c:f>Data!$E$2:$E$29</c:f>
              <c:numCache>
                <c:formatCode>General</c:formatCode>
                <c:ptCount val="28"/>
                <c:pt idx="0">
                  <c:v>65.0</c:v>
                </c:pt>
                <c:pt idx="1">
                  <c:v>39.0</c:v>
                </c:pt>
                <c:pt idx="2">
                  <c:v>53.0</c:v>
                </c:pt>
                <c:pt idx="3">
                  <c:v>64.0</c:v>
                </c:pt>
                <c:pt idx="4">
                  <c:v>68.0</c:v>
                </c:pt>
                <c:pt idx="5">
                  <c:v>40.0</c:v>
                </c:pt>
                <c:pt idx="6">
                  <c:v>47.0</c:v>
                </c:pt>
                <c:pt idx="7">
                  <c:v>68.0</c:v>
                </c:pt>
                <c:pt idx="8">
                  <c:v>55.0</c:v>
                </c:pt>
                <c:pt idx="9">
                  <c:v>60.0</c:v>
                </c:pt>
                <c:pt idx="10">
                  <c:v>66.0</c:v>
                </c:pt>
                <c:pt idx="11">
                  <c:v>44.0</c:v>
                </c:pt>
                <c:pt idx="12">
                  <c:v>46.0</c:v>
                </c:pt>
                <c:pt idx="13">
                  <c:v>66.0</c:v>
                </c:pt>
                <c:pt idx="14">
                  <c:v>59.0</c:v>
                </c:pt>
                <c:pt idx="15">
                  <c:v>63.0</c:v>
                </c:pt>
                <c:pt idx="16">
                  <c:v>45.0</c:v>
                </c:pt>
                <c:pt idx="17">
                  <c:v>46.0</c:v>
                </c:pt>
                <c:pt idx="18">
                  <c:v>66.0</c:v>
                </c:pt>
                <c:pt idx="19">
                  <c:v>48.0</c:v>
                </c:pt>
                <c:pt idx="20">
                  <c:v>44.0</c:v>
                </c:pt>
                <c:pt idx="21">
                  <c:v>57.0</c:v>
                </c:pt>
                <c:pt idx="22">
                  <c:v>58.0</c:v>
                </c:pt>
                <c:pt idx="23">
                  <c:v>59.0</c:v>
                </c:pt>
                <c:pt idx="24">
                  <c:v>46.0</c:v>
                </c:pt>
                <c:pt idx="25">
                  <c:v>36.0</c:v>
                </c:pt>
                <c:pt idx="26">
                  <c:v>50.0</c:v>
                </c:pt>
                <c:pt idx="27">
                  <c:v>50.0</c:v>
                </c:pt>
              </c:numCache>
            </c:numRef>
          </c:xVal>
          <c:yVal>
            <c:numRef>
              <c:f>Data!$F$2:$F$29</c:f>
              <c:numCache>
                <c:formatCode>General</c:formatCode>
                <c:ptCount val="28"/>
                <c:pt idx="0">
                  <c:v>1.0</c:v>
                </c:pt>
                <c:pt idx="1">
                  <c:v>0.666666666666667</c:v>
                </c:pt>
                <c:pt idx="2">
                  <c:v>0.8</c:v>
                </c:pt>
                <c:pt idx="3">
                  <c:v>0.333333333333333</c:v>
                </c:pt>
                <c:pt idx="4">
                  <c:v>0.0</c:v>
                </c:pt>
                <c:pt idx="5">
                  <c:v>0.333333333333333</c:v>
                </c:pt>
                <c:pt idx="6">
                  <c:v>0.5</c:v>
                </c:pt>
                <c:pt idx="7">
                  <c:v>0.333333333333333</c:v>
                </c:pt>
                <c:pt idx="8">
                  <c:v>0.0</c:v>
                </c:pt>
                <c:pt idx="9">
                  <c:v>0.166666666666667</c:v>
                </c:pt>
                <c:pt idx="10">
                  <c:v>0.666666666666667</c:v>
                </c:pt>
                <c:pt idx="11">
                  <c:v>0.333333333333333</c:v>
                </c:pt>
                <c:pt idx="12">
                  <c:v>0.333333333333333</c:v>
                </c:pt>
                <c:pt idx="13">
                  <c:v>0.166666666666667</c:v>
                </c:pt>
                <c:pt idx="14">
                  <c:v>0.333333333333333</c:v>
                </c:pt>
                <c:pt idx="15">
                  <c:v>0.166666666666667</c:v>
                </c:pt>
                <c:pt idx="16">
                  <c:v>0.4</c:v>
                </c:pt>
                <c:pt idx="17">
                  <c:v>0.5</c:v>
                </c:pt>
                <c:pt idx="18">
                  <c:v>0.333333333333333</c:v>
                </c:pt>
                <c:pt idx="19">
                  <c:v>0.333333333333333</c:v>
                </c:pt>
                <c:pt idx="20">
                  <c:v>0.5</c:v>
                </c:pt>
                <c:pt idx="21">
                  <c:v>0.0</c:v>
                </c:pt>
                <c:pt idx="22">
                  <c:v>0.333333333333333</c:v>
                </c:pt>
                <c:pt idx="23">
                  <c:v>0.166666666666667</c:v>
                </c:pt>
                <c:pt idx="24">
                  <c:v>0.333333333333333</c:v>
                </c:pt>
                <c:pt idx="25">
                  <c:v>0.333333333333333</c:v>
                </c:pt>
                <c:pt idx="26">
                  <c:v>0.5</c:v>
                </c:pt>
                <c:pt idx="27">
                  <c:v>0.333333333333333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8500400"/>
        <c:axId val="-2126605504"/>
      </c:scatterChart>
      <c:valAx>
        <c:axId val="-2098500400"/>
        <c:scaling>
          <c:orientation val="minMax"/>
          <c:min val="30.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solidFill>
                      <a:srgbClr val="000000"/>
                    </a:solidFill>
                  </a:defRPr>
                </a:pPr>
                <a:r>
                  <a:rPr lang="en-US" sz="2400">
                    <a:solidFill>
                      <a:srgbClr val="000000"/>
                    </a:solidFill>
                  </a:rPr>
                  <a:t>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126605504"/>
        <c:crosses val="autoZero"/>
        <c:crossBetween val="midCat"/>
      </c:valAx>
      <c:valAx>
        <c:axId val="-2126605504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400">
                    <a:solidFill>
                      <a:srgbClr val="000000"/>
                    </a:solidFill>
                  </a:defRPr>
                </a:pPr>
                <a:r>
                  <a:rPr lang="en-US" sz="2400">
                    <a:solidFill>
                      <a:srgbClr val="000000"/>
                    </a:solidFill>
                  </a:rPr>
                  <a:t>Accuracy</a:t>
                </a:r>
              </a:p>
            </c:rich>
          </c:tx>
          <c:layout>
            <c:manualLayout>
              <c:xMode val="edge"/>
              <c:yMode val="edge"/>
              <c:x val="0.0252611143930669"/>
              <c:y val="0.2076470305618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endParaRPr lang="en-US"/>
          </a:p>
        </c:txPr>
        <c:crossAx val="-2098500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Simple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First Impression</c:v>
                </c:pt>
                <c:pt idx="1">
                  <c:v>Directed Search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0.58</c:v>
                </c:pt>
                <c:pt idx="1">
                  <c:v>0.61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Complex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First Impression</c:v>
                </c:pt>
                <c:pt idx="1">
                  <c:v>Directed Search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1913856"/>
        <c:axId val="-2101910720"/>
      </c:lineChart>
      <c:catAx>
        <c:axId val="-210191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anchor="t" anchorCtr="0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101910720"/>
        <c:crosses val="autoZero"/>
        <c:auto val="1"/>
        <c:lblAlgn val="ctr"/>
        <c:lblOffset val="100"/>
        <c:noMultiLvlLbl val="0"/>
      </c:catAx>
      <c:valAx>
        <c:axId val="-2101910720"/>
        <c:scaling>
          <c:orientation val="minMax"/>
          <c:min val="-0.1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101913856"/>
        <c:crosses val="autoZero"/>
        <c:crossBetween val="between"/>
        <c:majorUnit val="0.1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Simple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First Impression</c:v>
                </c:pt>
                <c:pt idx="1">
                  <c:v>Directed Search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Complex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First Impression</c:v>
                </c:pt>
                <c:pt idx="1">
                  <c:v>Directed Search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0.59</c:v>
                </c:pt>
                <c:pt idx="1">
                  <c:v>0.33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1876048"/>
        <c:axId val="-2101872912"/>
      </c:lineChart>
      <c:catAx>
        <c:axId val="-210187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anchor="t" anchorCtr="0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101872912"/>
        <c:crosses val="autoZero"/>
        <c:auto val="1"/>
        <c:lblAlgn val="ctr"/>
        <c:lblOffset val="100"/>
        <c:noMultiLvlLbl val="0"/>
      </c:catAx>
      <c:valAx>
        <c:axId val="-2101872912"/>
        <c:scaling>
          <c:orientation val="minMax"/>
          <c:min val="-0.1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101876048"/>
        <c:crosses val="autoZero"/>
        <c:crossBetween val="between"/>
        <c:majorUnit val="0.1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195CFF-F629-D044-931A-CF1485823F1E}" type="datetime1">
              <a:rPr lang="en-US"/>
              <a:pPr>
                <a:defRPr/>
              </a:pPr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447287-30F3-2E49-9928-A169BE8F5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26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3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D5422-3953-154F-A32B-095CC2A0318B}" type="slidenum">
              <a:rPr lang="en-US"/>
              <a:pPr/>
              <a:t>40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12C75-1DAD-3B45-9083-FD2A3A58475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07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0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13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12C75-1DAD-3B45-9083-FD2A3A58475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63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CE8F-D5B7-CA4E-A805-1AC61B2E3181}" type="slidenum">
              <a:rPr lang="en-US"/>
              <a:pPr/>
              <a:t>20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12C75-1DAD-3B45-9083-FD2A3A58475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05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12C75-1DAD-3B45-9083-FD2A3A58475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388472"/>
            <a:ext cx="9144000" cy="346952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3600">
                <a:solidFill>
                  <a:schemeClr val="tx2">
                    <a:lumMod val="10000"/>
                  </a:schemeClr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F557-8DE9-3A44-9F2E-DB6AF5CF7EF8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4749-27C7-AB4A-BE16-296467CD8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175" y="6356350"/>
            <a:ext cx="16271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7F5D69F5-D7B4-2F47-95D0-291FE4947002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38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1E1FD2BA-ACE2-9A43-8F65-04C9B33A4B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6764" y="-3175"/>
            <a:ext cx="4567236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5F85-8FB7-3E48-A3DD-0E8B7282C8B5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6FCAE-AF25-2D47-A1E6-21F1573F8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CE1B2D06-B0B6-BD4D-A1A2-F4891D494099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2C0730F8-1BD7-DE46-B6D5-8A64426DE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45E0-7931-674C-81E2-EFB02F0DEB54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5B02-BC02-9B44-8096-2776CC651E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31925"/>
            <a:ext cx="9144000" cy="39020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 bwMode="auto">
          <a:xfrm rot="5400000" flipH="1">
            <a:off x="4421981" y="3364707"/>
            <a:ext cx="6854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A2D002B7-8E91-4F4D-B9F9-C21619D93E7C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FB5A-8488-1540-B6F5-72C70886F4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63"/>
            <a:ext cx="7786687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19200"/>
            <a:ext cx="7162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2438400"/>
            <a:ext cx="3505200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410200" y="2438400"/>
            <a:ext cx="3505200" cy="3429000"/>
          </a:xfrm>
        </p:spPr>
        <p:txBody>
          <a:bodyPr/>
          <a:lstStyle/>
          <a:p>
            <a:pPr lvl="0"/>
            <a:r>
              <a:rPr lang="en-CA" noProof="0" smtClean="0"/>
              <a:t>Click icon to add chart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ABE0-2B3B-2F4F-ADB8-E4C01B9A17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31925"/>
            <a:ext cx="9144000" cy="54260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8D92D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1C1C10"/>
                </a:solidFill>
              </a:defRPr>
            </a:lvl1pPr>
            <a:lvl2pPr>
              <a:defRPr sz="2800">
                <a:solidFill>
                  <a:srgbClr val="1C1C10"/>
                </a:solidFill>
              </a:defRPr>
            </a:lvl2pPr>
            <a:lvl3pPr>
              <a:defRPr sz="2400">
                <a:solidFill>
                  <a:srgbClr val="1C1C10"/>
                </a:solidFill>
              </a:defRPr>
            </a:lvl3pPr>
            <a:lvl4pPr>
              <a:defRPr>
                <a:solidFill>
                  <a:srgbClr val="1C1C10"/>
                </a:solidFill>
              </a:defRPr>
            </a:lvl4pPr>
            <a:lvl5pPr>
              <a:defRPr>
                <a:solidFill>
                  <a:srgbClr val="1C1C10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09A8-7E3B-3849-A7ED-48BF76D5D365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6A2A-7742-2048-B585-FFE738AB0B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0681-05F6-D24C-BB2F-CA1141994582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D4B7-6AF6-1146-8A8F-E58923A5E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1305-3A24-CE46-8304-DA0BCC08D257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86B9-AF9D-394D-9296-AF68220F6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EC-43A3-E343-997F-AC034A36D0BD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7C47-F122-F041-A98D-506E1F8A2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C753C-70AB-0941-8970-6104E3ED0173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385F-AD00-7C4D-9555-5E815D855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ruleShad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4DD14-FAA5-214D-BB27-97ED23988CC7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7379-3C4C-9640-B46D-4F50B7A838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CA23-1D8F-DC46-AB6C-E9217B87BB29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940A-26C2-5C43-94BD-4A4D8B3E34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6764" y="-3175"/>
            <a:ext cx="4567236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2"/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 anchorCtr="0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425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3EFB8B5-CC0C-9A49-9153-BE5350545FB4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23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EB2BB8AA-E556-5C4B-913C-B8F7897176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4A2067-03DB-114F-A94B-E99B7D4B9EA3}" type="datetime1">
              <a:rPr lang="en-US" smtClean="0"/>
              <a:pPr>
                <a:defRPr/>
              </a:pPr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8FBDE5-9BE9-4D45-B769-447D13697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Calisto MT" pitchFamily="-65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Clr>
          <a:srgbClr val="858585"/>
        </a:buClr>
        <a:buFont typeface="Calisto MT" pitchFamily="-65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Calisto MT" pitchFamily="-65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Clr>
          <a:srgbClr val="858585"/>
        </a:buClr>
        <a:buFont typeface="Calisto MT" pitchFamily="-65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Calisto MT" pitchFamily="-65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8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6927"/>
            <a:ext cx="8534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FFFFF"/>
                </a:solidFill>
                <a:ea typeface="+mj-ea"/>
                <a:cs typeface="+mj-cs"/>
              </a:rPr>
              <a:t>Cognitive approaches: </a:t>
            </a:r>
            <a:r>
              <a:rPr lang="en-US" sz="4400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US" sz="4400" dirty="0" smtClean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1800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US" sz="1800" dirty="0" smtClean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sz="4400" dirty="0" smtClean="0">
                <a:solidFill>
                  <a:srgbClr val="FFFFFF"/>
                </a:solidFill>
                <a:ea typeface="+mj-ea"/>
                <a:cs typeface="+mj-cs"/>
              </a:rPr>
              <a:t>Current understanding and future trends</a:t>
            </a:r>
            <a:endParaRPr lang="en-US" sz="44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3276600"/>
            <a:ext cx="8534400" cy="315118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4000" dirty="0" smtClean="0">
                <a:ea typeface="+mn-ea"/>
                <a:cs typeface="+mn-cs"/>
              </a:rPr>
              <a:t>Kevin W. Eva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027" dirty="0" smtClean="0">
                <a:ea typeface="+mn-ea"/>
                <a:cs typeface="+mn-cs"/>
              </a:rPr>
              <a:t>Department of Medicine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027" dirty="0" smtClean="0">
                <a:ea typeface="+mn-ea"/>
                <a:cs typeface="+mn-cs"/>
              </a:rPr>
              <a:t>Centre for Health Education Scholarship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sz="3027" dirty="0" smtClean="0">
                <a:ea typeface="+mn-ea"/>
                <a:cs typeface="+mn-cs"/>
              </a:rPr>
              <a:t>University of British Columbia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73050"/>
            <a:ext cx="3962400" cy="16906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1974850"/>
            <a:ext cx="3962400" cy="3200400"/>
          </a:xfrm>
        </p:spPr>
        <p:txBody>
          <a:bodyPr/>
          <a:lstStyle/>
          <a:p>
            <a:pPr>
              <a:buFont typeface="Calisto MT" pitchFamily="-110" charset="0"/>
              <a:buNone/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4400" y="1581150"/>
            <a:ext cx="4419600" cy="4743450"/>
          </a:xfrm>
        </p:spPr>
        <p:txBody>
          <a:bodyPr/>
          <a:lstStyle/>
          <a:p>
            <a:pPr marL="0" indent="0" algn="ctr">
              <a:buFont typeface="Calisto MT" pitchFamily="-110" charset="0"/>
              <a:buNone/>
              <a:defRPr/>
            </a:pPr>
            <a:r>
              <a:rPr lang="en-US" sz="4000" dirty="0" smtClean="0">
                <a:solidFill>
                  <a:srgbClr val="1C1C10"/>
                </a:solidFill>
              </a:rPr>
              <a:t>Many fallible judgments can be summed to create something truly exceptional</a:t>
            </a:r>
            <a:endParaRPr lang="en-US" sz="4000" dirty="0">
              <a:solidFill>
                <a:srgbClr val="1C1C10"/>
              </a:solidFill>
            </a:endParaRPr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28600"/>
            <a:ext cx="41116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30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73050"/>
            <a:ext cx="3962400" cy="16906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1974850"/>
            <a:ext cx="3962400" cy="3200400"/>
          </a:xfrm>
        </p:spPr>
        <p:txBody>
          <a:bodyPr/>
          <a:lstStyle/>
          <a:p>
            <a:pPr>
              <a:buFont typeface="Calisto MT" pitchFamily="-110" charset="0"/>
              <a:buNone/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4400" y="1118394"/>
            <a:ext cx="4419600" cy="4743450"/>
          </a:xfrm>
        </p:spPr>
        <p:txBody>
          <a:bodyPr>
            <a:normAutofit/>
          </a:bodyPr>
          <a:lstStyle/>
          <a:p>
            <a:pPr marL="0" indent="0" algn="ctr">
              <a:buFont typeface="Calisto MT" pitchFamily="-110" charset="0"/>
              <a:buNone/>
              <a:defRPr/>
            </a:pPr>
            <a:r>
              <a:rPr lang="en-US" sz="4000" u="sng" dirty="0" smtClean="0">
                <a:solidFill>
                  <a:srgbClr val="1C1C10"/>
                </a:solidFill>
              </a:rPr>
              <a:t>What matters?</a:t>
            </a:r>
          </a:p>
          <a:p>
            <a:pPr marL="742950" indent="-742950" algn="ctr">
              <a:buFont typeface="Calisto MT" pitchFamily="-110" charset="0"/>
              <a:buAutoNum type="arabicPeriod"/>
              <a:defRPr/>
            </a:pPr>
            <a:r>
              <a:rPr lang="en-US" sz="3600" dirty="0" smtClean="0">
                <a:solidFill>
                  <a:srgbClr val="1C1C10"/>
                </a:solidFill>
              </a:rPr>
              <a:t>Independence</a:t>
            </a:r>
          </a:p>
          <a:p>
            <a:pPr marL="742950" indent="-742950" algn="ctr">
              <a:buFont typeface="Calisto MT" pitchFamily="-110" charset="0"/>
              <a:buAutoNum type="arabicPeriod"/>
              <a:defRPr/>
            </a:pPr>
            <a:r>
              <a:rPr lang="en-US" sz="3600" dirty="0" smtClean="0">
                <a:solidFill>
                  <a:srgbClr val="1C1C10"/>
                </a:solidFill>
              </a:rPr>
              <a:t>Diversity</a:t>
            </a:r>
          </a:p>
          <a:p>
            <a:pPr marL="742950" indent="-742950" algn="ctr">
              <a:buFont typeface="Calisto MT" pitchFamily="-110" charset="0"/>
              <a:buAutoNum type="arabicPeriod"/>
              <a:defRPr/>
            </a:pPr>
            <a:r>
              <a:rPr lang="en-US" sz="3600" dirty="0" smtClean="0">
                <a:solidFill>
                  <a:srgbClr val="1C1C10"/>
                </a:solidFill>
              </a:rPr>
              <a:t>Volume</a:t>
            </a:r>
          </a:p>
          <a:p>
            <a:pPr marL="742950" indent="-742950" algn="ctr">
              <a:buFont typeface="Calisto MT" pitchFamily="-110" charset="0"/>
              <a:buAutoNum type="arabicPeriod"/>
              <a:defRPr/>
            </a:pPr>
            <a:r>
              <a:rPr lang="en-US" sz="3600" dirty="0" smtClean="0">
                <a:solidFill>
                  <a:srgbClr val="1C1C10"/>
                </a:solidFill>
              </a:rPr>
              <a:t>Decentralization</a:t>
            </a:r>
            <a:endParaRPr lang="en-US" sz="3600" dirty="0">
              <a:solidFill>
                <a:srgbClr val="1C1C10"/>
              </a:solidFill>
            </a:endParaRPr>
          </a:p>
        </p:txBody>
      </p:sp>
      <p:pic>
        <p:nvPicPr>
          <p:cNvPr id="3789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28600"/>
            <a:ext cx="41116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727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79463" y="2079029"/>
            <a:ext cx="7583487" cy="4230291"/>
          </a:xfrm>
        </p:spPr>
        <p:txBody>
          <a:bodyPr>
            <a:normAutofit fontScale="70000" lnSpcReduction="20000"/>
          </a:bodyPr>
          <a:lstStyle/>
          <a:p>
            <a:r>
              <a:rPr lang="en-US" sz="3892" dirty="0" smtClean="0"/>
              <a:t>How can we take better advantage of movements towards </a:t>
            </a:r>
            <a:r>
              <a:rPr lang="en-US" sz="4800" dirty="0" smtClean="0">
                <a:solidFill>
                  <a:srgbClr val="0000FF"/>
                </a:solidFill>
              </a:rPr>
              <a:t>collaborative</a:t>
            </a:r>
            <a:r>
              <a:rPr lang="en-US" sz="3892" dirty="0" smtClean="0">
                <a:solidFill>
                  <a:srgbClr val="0000FF"/>
                </a:solidFill>
              </a:rPr>
              <a:t> </a:t>
            </a:r>
            <a:r>
              <a:rPr lang="en-US" sz="3892" dirty="0" smtClean="0"/>
              <a:t>and </a:t>
            </a:r>
            <a:r>
              <a:rPr lang="en-US" sz="4800" dirty="0">
                <a:solidFill>
                  <a:srgbClr val="0000FF"/>
                </a:solidFill>
              </a:rPr>
              <a:t>multi-professional</a:t>
            </a:r>
            <a:r>
              <a:rPr lang="en-US" sz="3892" dirty="0" smtClean="0"/>
              <a:t> practice?</a:t>
            </a:r>
          </a:p>
          <a:p>
            <a:pPr marL="0" indent="0" algn="r">
              <a:buNone/>
            </a:pPr>
            <a:r>
              <a:rPr lang="en-US" sz="2600" dirty="0" smtClean="0"/>
              <a:t>(see </a:t>
            </a:r>
            <a:r>
              <a:rPr lang="en-US" sz="2600" dirty="0" err="1" smtClean="0"/>
              <a:t>Kiesewetter</a:t>
            </a:r>
            <a:r>
              <a:rPr lang="en-US" sz="2600" dirty="0" smtClean="0"/>
              <a:t>, et al., 2017)</a:t>
            </a:r>
          </a:p>
          <a:p>
            <a:endParaRPr lang="en-US" sz="3892" dirty="0"/>
          </a:p>
          <a:p>
            <a:r>
              <a:rPr lang="en-US" sz="3892" dirty="0"/>
              <a:t>How are </a:t>
            </a:r>
            <a:r>
              <a:rPr lang="en-US" sz="4800" dirty="0">
                <a:solidFill>
                  <a:srgbClr val="0000FF"/>
                </a:solidFill>
              </a:rPr>
              <a:t>technologies</a:t>
            </a:r>
            <a:r>
              <a:rPr lang="en-US" sz="3892" dirty="0"/>
              <a:t> like Electronic Health Records </a:t>
            </a:r>
            <a:r>
              <a:rPr lang="en-US" sz="3892" dirty="0" smtClean="0"/>
              <a:t>or Social Media changing </a:t>
            </a:r>
            <a:r>
              <a:rPr lang="en-US" sz="3892" dirty="0"/>
              <a:t>clinical reasoning?  </a:t>
            </a:r>
          </a:p>
          <a:p>
            <a:pPr marL="0" indent="0" algn="r">
              <a:buNone/>
            </a:pPr>
            <a:r>
              <a:rPr lang="en-US" sz="2900" dirty="0"/>
              <a:t>(see </a:t>
            </a:r>
            <a:r>
              <a:rPr lang="en-US" sz="2900" dirty="0" err="1" smtClean="0"/>
              <a:t>Varpio</a:t>
            </a:r>
            <a:r>
              <a:rPr lang="en-US" sz="2900" dirty="0" smtClean="0"/>
              <a:t>, </a:t>
            </a:r>
            <a:r>
              <a:rPr lang="en-US" sz="2900" dirty="0"/>
              <a:t>et al., </a:t>
            </a:r>
            <a:r>
              <a:rPr lang="en-US" sz="2900" dirty="0" smtClean="0"/>
              <a:t>2015)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935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do we need to know?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841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63500"/>
            <a:ext cx="7907337" cy="1282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What’s your current opinion?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371" y="1957090"/>
            <a:ext cx="8719120" cy="4297363"/>
          </a:xfrm>
        </p:spPr>
        <p:txBody>
          <a:bodyPr>
            <a:normAutofit fontScale="92500" lnSpcReduction="10000"/>
          </a:bodyPr>
          <a:lstStyle/>
          <a:p>
            <a:pPr>
              <a:buFont typeface="Calisto MT" pitchFamily="-110" charset="0"/>
              <a:buChar char="•"/>
              <a:defRPr/>
            </a:pPr>
            <a:r>
              <a:rPr lang="en-US" dirty="0" smtClean="0"/>
              <a:t>If we had 1000 cases for which the outcome was known and we were to present the relevant data to…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dirty="0" smtClean="0"/>
          </a:p>
          <a:p>
            <a:pPr>
              <a:buFont typeface="Calisto MT" pitchFamily="-110" charset="0"/>
              <a:buChar char="•"/>
              <a:defRPr/>
            </a:pPr>
            <a:r>
              <a:rPr lang="en-US" dirty="0" smtClean="0"/>
              <a:t>Expert judges </a:t>
            </a:r>
            <a:r>
              <a:rPr lang="en-US" dirty="0" err="1" smtClean="0"/>
              <a:t>vs</a:t>
            </a:r>
            <a:r>
              <a:rPr lang="en-US" dirty="0" smtClean="0"/>
              <a:t> An evidence-based algorithm 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dirty="0" smtClean="0"/>
          </a:p>
          <a:p>
            <a:pPr>
              <a:buFont typeface="Calisto MT" pitchFamily="-110" charset="0"/>
              <a:buChar char="•"/>
              <a:defRPr/>
            </a:pPr>
            <a:r>
              <a:rPr lang="en-US" dirty="0" smtClean="0"/>
              <a:t>Which would win?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954708"/>
            <a:ext cx="23876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2792" y="1954708"/>
            <a:ext cx="23876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88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3" y="63500"/>
            <a:ext cx="7907337" cy="1282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What’s your current opinion?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4297363"/>
          </a:xfrm>
        </p:spPr>
        <p:txBody>
          <a:bodyPr>
            <a:normAutofit fontScale="92500" lnSpcReduction="10000"/>
          </a:bodyPr>
          <a:lstStyle/>
          <a:p>
            <a:pPr>
              <a:buFont typeface="Calisto MT" pitchFamily="-110" charset="0"/>
              <a:buChar char="•"/>
              <a:defRPr/>
            </a:pPr>
            <a:r>
              <a:rPr lang="en-US" dirty="0" smtClean="0"/>
              <a:t>What about …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dirty="0" smtClean="0"/>
          </a:p>
          <a:p>
            <a:pPr>
              <a:buFont typeface="Calisto MT" pitchFamily="-110" charset="0"/>
              <a:buChar char="•"/>
              <a:defRPr/>
            </a:pPr>
            <a:r>
              <a:rPr lang="en-US" dirty="0" smtClean="0"/>
              <a:t>Expert judge armed with the decision generated by the algorithm </a:t>
            </a:r>
            <a:r>
              <a:rPr lang="en-US" dirty="0" err="1" smtClean="0"/>
              <a:t>vs</a:t>
            </a:r>
            <a:r>
              <a:rPr lang="en-US" dirty="0" smtClean="0"/>
              <a:t> The algorithm alone?  </a:t>
            </a:r>
          </a:p>
          <a:p>
            <a:pPr>
              <a:buFont typeface="Calisto MT" pitchFamily="-110" charset="0"/>
              <a:buChar char="•"/>
              <a:defRPr/>
            </a:pPr>
            <a:endParaRPr lang="en-US" dirty="0" smtClean="0"/>
          </a:p>
          <a:p>
            <a:pPr>
              <a:buFont typeface="Calisto MT" pitchFamily="-110" charset="0"/>
              <a:buChar char="•"/>
              <a:defRPr/>
            </a:pPr>
            <a:r>
              <a:rPr lang="en-US" dirty="0" smtClean="0"/>
              <a:t>Which would win?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495800"/>
            <a:ext cx="23876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23876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638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62000" y="2276872"/>
            <a:ext cx="7583487" cy="4230291"/>
          </a:xfrm>
        </p:spPr>
        <p:txBody>
          <a:bodyPr>
            <a:normAutofit/>
          </a:bodyPr>
          <a:lstStyle/>
          <a:p>
            <a:r>
              <a:rPr lang="en-US" sz="3892" dirty="0" smtClean="0"/>
              <a:t>Where is </a:t>
            </a:r>
            <a:r>
              <a:rPr lang="en-US" sz="4800" dirty="0" smtClean="0">
                <a:solidFill>
                  <a:srgbClr val="0000FF"/>
                </a:solidFill>
              </a:rPr>
              <a:t>deep learning</a:t>
            </a:r>
            <a:r>
              <a:rPr lang="en-US" sz="3892" dirty="0" smtClean="0">
                <a:solidFill>
                  <a:srgbClr val="0000FF"/>
                </a:solidFill>
              </a:rPr>
              <a:t> </a:t>
            </a:r>
            <a:r>
              <a:rPr lang="en-US" sz="3892" dirty="0" smtClean="0"/>
              <a:t>from </a:t>
            </a:r>
            <a:r>
              <a:rPr lang="en-US" sz="4800" dirty="0" smtClean="0">
                <a:solidFill>
                  <a:srgbClr val="0000FF"/>
                </a:solidFill>
              </a:rPr>
              <a:t>artificial intelligence</a:t>
            </a:r>
            <a:r>
              <a:rPr lang="en-US" sz="3892" dirty="0" smtClean="0"/>
              <a:t> going to lead us with respect to the need for clinical reasoning?</a:t>
            </a:r>
          </a:p>
          <a:p>
            <a:pPr marL="0" indent="0" algn="r">
              <a:buNone/>
            </a:pPr>
            <a:r>
              <a:rPr lang="en-US" sz="2400" dirty="0"/>
              <a:t>(see </a:t>
            </a:r>
            <a:r>
              <a:rPr lang="en-US" sz="2400" dirty="0" smtClean="0"/>
              <a:t>Hodges, Jan. 2018)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2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do we know?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3203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Assessment Strategies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406" y="1556792"/>
            <a:ext cx="8229600" cy="4536504"/>
          </a:xfrm>
        </p:spPr>
        <p:txBody>
          <a:bodyPr>
            <a:normAutofit fontScale="92500"/>
          </a:bodyPr>
          <a:lstStyle/>
          <a:p>
            <a:pPr lvl="1"/>
            <a:endParaRPr lang="en-US" dirty="0"/>
          </a:p>
          <a:p>
            <a:r>
              <a:rPr lang="en-US" dirty="0" smtClean="0"/>
              <a:t>Incorporation of key features </a:t>
            </a:r>
            <a:r>
              <a:rPr lang="en-US" dirty="0" smtClean="0"/>
              <a:t>into exams </a:t>
            </a:r>
            <a:r>
              <a:rPr lang="en-US" sz="2400" dirty="0" smtClean="0"/>
              <a:t>(Surry et al., 2017)</a:t>
            </a:r>
          </a:p>
          <a:p>
            <a:r>
              <a:rPr lang="en-US" dirty="0"/>
              <a:t>Identifying cues </a:t>
            </a:r>
            <a:r>
              <a:rPr lang="en-US" dirty="0" smtClean="0"/>
              <a:t>to improve </a:t>
            </a:r>
            <a:r>
              <a:rPr lang="en-US" dirty="0"/>
              <a:t>self-regulation </a:t>
            </a:r>
            <a:r>
              <a:rPr lang="en-US" sz="2400" dirty="0"/>
              <a:t>(de Bruin et al., 2017)</a:t>
            </a:r>
          </a:p>
          <a:p>
            <a:r>
              <a:rPr lang="en-US" dirty="0" smtClean="0"/>
              <a:t>Preparation for future learning </a:t>
            </a:r>
            <a:r>
              <a:rPr lang="en-US" sz="2400" dirty="0" smtClean="0"/>
              <a:t>(</a:t>
            </a:r>
            <a:r>
              <a:rPr lang="en-US" sz="2400" dirty="0" smtClean="0"/>
              <a:t>Woods and </a:t>
            </a:r>
            <a:r>
              <a:rPr lang="en-US" sz="2400" dirty="0" err="1" smtClean="0"/>
              <a:t>Mylopoulos</a:t>
            </a:r>
            <a:r>
              <a:rPr lang="en-US" sz="2400" dirty="0" smtClean="0"/>
              <a:t>, 2015)</a:t>
            </a:r>
          </a:p>
          <a:p>
            <a:r>
              <a:rPr lang="en-US" dirty="0"/>
              <a:t>Assessment for learning </a:t>
            </a:r>
            <a:r>
              <a:rPr lang="en-US" sz="2400" dirty="0" smtClean="0"/>
              <a:t>(Agrawal et al., 2012)</a:t>
            </a:r>
          </a:p>
        </p:txBody>
      </p:sp>
    </p:spTree>
    <p:extLst>
      <p:ext uri="{BB962C8B-B14F-4D97-AF65-F5344CB8AC3E}">
        <p14:creationId xmlns:p14="http://schemas.microsoft.com/office/powerpoint/2010/main" val="15339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924944"/>
            <a:ext cx="7583487" cy="37052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dirty="0" smtClean="0"/>
              <a:t>SSSSMNT DRVS LRNNG</a:t>
            </a:r>
          </a:p>
          <a:p>
            <a:pPr algn="r">
              <a:buFontTx/>
              <a:buNone/>
            </a:pP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Teunissen</a:t>
            </a:r>
            <a:r>
              <a:rPr lang="en-US" altLang="en-US" sz="2000" dirty="0" smtClean="0"/>
              <a:t>, 2017)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71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337"/>
            <a:ext cx="7824985" cy="12827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What do we (need to) know?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708920"/>
            <a:ext cx="7829549" cy="2438400"/>
          </a:xfrm>
        </p:spPr>
        <p:txBody>
          <a:bodyPr/>
          <a:lstStyle/>
          <a:p>
            <a:r>
              <a:rPr lang="en-US" dirty="0" smtClean="0"/>
              <a:t>Interventional </a:t>
            </a:r>
            <a:r>
              <a:rPr lang="en-US" dirty="0" smtClean="0"/>
              <a:t>efforts</a:t>
            </a:r>
          </a:p>
          <a:p>
            <a:r>
              <a:rPr lang="en-US" dirty="0" smtClean="0"/>
              <a:t>Assessment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do we need to know?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7975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2999" cy="12827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real influence of experience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 1"/>
          <p:cNvGraphicFramePr/>
          <p:nvPr/>
        </p:nvGraphicFramePr>
        <p:xfrm>
          <a:off x="1219200" y="1641474"/>
          <a:ext cx="6535737" cy="468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3461" y="6324599"/>
            <a:ext cx="2038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(See Eva, 2002)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>
            <a:off x="381000" y="4191000"/>
            <a:ext cx="5926137" cy="2438400"/>
          </a:xfrm>
          <a:prstGeom prst="arc">
            <a:avLst>
              <a:gd name="adj1" fmla="val 16200000"/>
              <a:gd name="adj2" fmla="val 21501405"/>
            </a:avLst>
          </a:prstGeom>
          <a:ln w="508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flipV="1">
            <a:off x="381000" y="838200"/>
            <a:ext cx="5926137" cy="2438400"/>
          </a:xfrm>
          <a:prstGeom prst="arc">
            <a:avLst>
              <a:gd name="adj1" fmla="val 16200000"/>
              <a:gd name="adj2" fmla="val 21501405"/>
            </a:avLst>
          </a:prstGeom>
          <a:ln w="508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197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Confidence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Competence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19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206" r="-1849" b="-10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36" y="1556792"/>
            <a:ext cx="75243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381000"/>
            <a:ext cx="8839200" cy="3732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Which factors, personal or external, most influence students’ generation of learning goals?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" y="2209800"/>
            <a:ext cx="8416925" cy="342900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30117" y="6340060"/>
            <a:ext cx="2209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(Eva, et al., 2010)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4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420888"/>
            <a:ext cx="7583487" cy="3705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dirty="0" smtClean="0"/>
              <a:t>“It is impossible for a man to learn what he thinks he already knows”</a:t>
            </a:r>
            <a:endParaRPr lang="en-US" altLang="en-US" i="1" dirty="0"/>
          </a:p>
          <a:p>
            <a:pPr algn="r">
              <a:buFontTx/>
              <a:buNone/>
            </a:pPr>
            <a:r>
              <a:rPr lang="en-US" altLang="en-US" dirty="0" smtClean="0"/>
              <a:t>Epictetus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80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62000" y="2276872"/>
            <a:ext cx="7583487" cy="4230291"/>
          </a:xfrm>
        </p:spPr>
        <p:txBody>
          <a:bodyPr>
            <a:normAutofit fontScale="92500"/>
          </a:bodyPr>
          <a:lstStyle/>
          <a:p>
            <a:r>
              <a:rPr lang="en-US" sz="3892" dirty="0" smtClean="0"/>
              <a:t>How can lifelong </a:t>
            </a:r>
            <a:r>
              <a:rPr lang="en-US" sz="4800" dirty="0" smtClean="0">
                <a:solidFill>
                  <a:srgbClr val="0000FF"/>
                </a:solidFill>
              </a:rPr>
              <a:t>programmatic </a:t>
            </a:r>
            <a:r>
              <a:rPr lang="en-US" sz="3892" dirty="0"/>
              <a:t>assessment</a:t>
            </a:r>
            <a:r>
              <a:rPr lang="en-US" sz="3892" dirty="0" smtClean="0">
                <a:solidFill>
                  <a:srgbClr val="0000FF"/>
                </a:solidFill>
              </a:rPr>
              <a:t> </a:t>
            </a:r>
            <a:r>
              <a:rPr lang="en-US" sz="3892" dirty="0" smtClean="0"/>
              <a:t>be implemented for </a:t>
            </a:r>
            <a:r>
              <a:rPr lang="en-US" sz="4800" dirty="0">
                <a:solidFill>
                  <a:srgbClr val="0000FF"/>
                </a:solidFill>
              </a:rPr>
              <a:t>maintenance</a:t>
            </a:r>
            <a:r>
              <a:rPr lang="en-US" sz="3892" dirty="0" smtClean="0"/>
              <a:t> of competence in a manner to which practitioners are </a:t>
            </a:r>
            <a:r>
              <a:rPr lang="en-US" sz="4800" dirty="0">
                <a:solidFill>
                  <a:srgbClr val="0000FF"/>
                </a:solidFill>
              </a:rPr>
              <a:t>receptive</a:t>
            </a:r>
            <a:r>
              <a:rPr lang="en-US" sz="3892" dirty="0" smtClean="0"/>
              <a:t>?</a:t>
            </a:r>
          </a:p>
          <a:p>
            <a:pPr marL="0" indent="0" algn="r">
              <a:buNone/>
            </a:pPr>
            <a:r>
              <a:rPr lang="en-US" sz="2400" dirty="0"/>
              <a:t>(see </a:t>
            </a:r>
            <a:r>
              <a:rPr lang="en-US" sz="2400" dirty="0" smtClean="0"/>
              <a:t>Eva, </a:t>
            </a:r>
            <a:r>
              <a:rPr lang="en-US" sz="2400" dirty="0"/>
              <a:t>et al., </a:t>
            </a:r>
            <a:r>
              <a:rPr lang="en-US" sz="2400" dirty="0" smtClean="0"/>
              <a:t>2016)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2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do we need to know?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928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Ilgen</a:t>
            </a:r>
            <a:r>
              <a:rPr lang="en-US" dirty="0" smtClean="0">
                <a:solidFill>
                  <a:srgbClr val="FFFFFF"/>
                </a:solidFill>
              </a:rPr>
              <a:t>, et al. (2011)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impression condition</a:t>
            </a:r>
          </a:p>
          <a:p>
            <a:pPr lvl="1"/>
            <a:r>
              <a:rPr lang="en-US" dirty="0" smtClean="0"/>
              <a:t>Read the case below and as soon as you know the diagnosis enter it in the box.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Directed search condition</a:t>
            </a:r>
          </a:p>
          <a:p>
            <a:pPr lvl="1"/>
            <a:r>
              <a:rPr lang="en-US" dirty="0" smtClean="0"/>
              <a:t>Give a one sentence summary of the problem; List diagnoses you are considering with supporting/refuting data; Rank the diagnoses; List any “must not miss” diagnoses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Inter-case Reliability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214265"/>
          <a:ext cx="424973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5020" y="1752600"/>
            <a:ext cx="127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Novices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665663" y="2286000"/>
          <a:ext cx="4249737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5784304"/>
            <a:ext cx="8382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27841" y="1752600"/>
            <a:ext cx="204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Intermediates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99530" y="3200400"/>
            <a:ext cx="4933950" cy="2286000"/>
            <a:chOff x="2599530" y="3200400"/>
            <a:chExt cx="4933950" cy="2286000"/>
          </a:xfrm>
        </p:grpSpPr>
        <p:sp>
          <p:nvSpPr>
            <p:cNvPr id="12" name="Rounded Rectangle 11"/>
            <p:cNvSpPr/>
            <p:nvPr/>
          </p:nvSpPr>
          <p:spPr>
            <a:xfrm>
              <a:off x="2599530" y="3200400"/>
              <a:ext cx="4933950" cy="16764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It is important to select cases of appropriate difficulty if hope to differentiate between candidates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3657601" y="4876800"/>
              <a:ext cx="1066799" cy="60960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H="1" flipV="1">
              <a:off x="5257801" y="4876800"/>
              <a:ext cx="1066799" cy="60960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81000" y="3505199"/>
            <a:ext cx="4933950" cy="2286001"/>
            <a:chOff x="381000" y="3505199"/>
            <a:chExt cx="4933950" cy="2286001"/>
          </a:xfrm>
        </p:grpSpPr>
        <p:sp>
          <p:nvSpPr>
            <p:cNvPr id="18" name="Rounded Rectangle 17"/>
            <p:cNvSpPr/>
            <p:nvPr/>
          </p:nvSpPr>
          <p:spPr>
            <a:xfrm>
              <a:off x="381000" y="4114800"/>
              <a:ext cx="4933950" cy="16764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Novices vary reliably in ability to think analytically and non-analytically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209801" y="3505199"/>
              <a:ext cx="694530" cy="60960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895600" y="1447801"/>
            <a:ext cx="4933951" cy="2666997"/>
            <a:chOff x="2895600" y="1447801"/>
            <a:chExt cx="4933951" cy="2666997"/>
          </a:xfrm>
        </p:grpSpPr>
        <p:sp>
          <p:nvSpPr>
            <p:cNvPr id="24" name="Rounded Rectangle 23"/>
            <p:cNvSpPr/>
            <p:nvPr/>
          </p:nvSpPr>
          <p:spPr>
            <a:xfrm>
              <a:off x="2895600" y="1447801"/>
              <a:ext cx="4933950" cy="1676400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With experience, however, formal knowledge becomes weaker at differentiating candidates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H="1">
              <a:off x="7187011" y="3472259"/>
              <a:ext cx="990599" cy="294480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5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62000" y="2276872"/>
            <a:ext cx="7583487" cy="4230291"/>
          </a:xfrm>
        </p:spPr>
        <p:txBody>
          <a:bodyPr>
            <a:normAutofit/>
          </a:bodyPr>
          <a:lstStyle/>
          <a:p>
            <a:r>
              <a:rPr lang="en-US" sz="3892" dirty="0" smtClean="0"/>
              <a:t>How can </a:t>
            </a:r>
            <a:r>
              <a:rPr lang="en-US" sz="4800" dirty="0" smtClean="0">
                <a:solidFill>
                  <a:srgbClr val="0000FF"/>
                </a:solidFill>
              </a:rPr>
              <a:t>assessment design</a:t>
            </a:r>
            <a:r>
              <a:rPr lang="en-US" sz="3892" dirty="0" smtClean="0">
                <a:solidFill>
                  <a:srgbClr val="0000FF"/>
                </a:solidFill>
              </a:rPr>
              <a:t> </a:t>
            </a:r>
            <a:r>
              <a:rPr lang="en-US" sz="3892" dirty="0" smtClean="0"/>
              <a:t>be tailored to the </a:t>
            </a:r>
            <a:r>
              <a:rPr lang="en-US" sz="4800" dirty="0">
                <a:solidFill>
                  <a:srgbClr val="0000FF"/>
                </a:solidFill>
              </a:rPr>
              <a:t>level of practice </a:t>
            </a:r>
            <a:r>
              <a:rPr lang="en-US" sz="3892" dirty="0" smtClean="0"/>
              <a:t>given what </a:t>
            </a:r>
            <a:r>
              <a:rPr lang="en-US" sz="3892" dirty="0"/>
              <a:t>we know about clinical reasoning</a:t>
            </a:r>
            <a:r>
              <a:rPr lang="en-US" sz="3892" dirty="0" smtClean="0"/>
              <a:t>?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1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do we know?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5799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FFFF"/>
                </a:solidFill>
                <a:latin typeface="Handwriting - Dakota"/>
                <a:ea typeface="+mj-ea"/>
                <a:cs typeface="Handwriting - Dakota"/>
              </a:rPr>
              <a:t>Thanks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212"/>
            <a:ext cx="7583487" cy="3379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kevin.eva@ubc.ca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Unavailable options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5" y="2348880"/>
            <a:ext cx="3949147" cy="35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5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Too much from too little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2286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324600" y="3657600"/>
            <a:ext cx="914400" cy="990600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680" y="4648200"/>
            <a:ext cx="5982320" cy="221218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57200" y="3657600"/>
            <a:ext cx="914400" cy="990600"/>
          </a:xfrm>
          <a:prstGeom prst="down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4953000"/>
            <a:ext cx="1561480" cy="14478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04892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341880"/>
          <a:ext cx="331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 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 pattern recognition evil?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4876800"/>
            <a:ext cx="7583487" cy="1554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Graber (2005) – 10-15% error rate</a:t>
            </a:r>
          </a:p>
          <a:p>
            <a:r>
              <a:rPr lang="en-US" sz="2400" dirty="0" smtClean="0"/>
              <a:t>Crowley, et al. (2012) – 2,230 cases </a:t>
            </a:r>
            <a:r>
              <a:rPr lang="en-US" sz="2400" dirty="0" err="1" smtClean="0"/>
              <a:t>analysed</a:t>
            </a:r>
            <a:r>
              <a:rPr lang="en-US" sz="2400" dirty="0" smtClean="0"/>
              <a:t> - “49.9% of cases in which a diagnostic occurred were associated with one or more of the measured biases”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71750" y="2743200"/>
            <a:ext cx="1104900" cy="685800"/>
            <a:chOff x="2571750" y="2743200"/>
            <a:chExt cx="1104900" cy="685800"/>
          </a:xfrm>
        </p:grpSpPr>
        <p:sp>
          <p:nvSpPr>
            <p:cNvPr id="14" name="Rectangle 13"/>
            <p:cNvSpPr/>
            <p:nvPr/>
          </p:nvSpPr>
          <p:spPr>
            <a:xfrm>
              <a:off x="2590800" y="2743200"/>
              <a:ext cx="1085850" cy="3403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71750" y="3088640"/>
              <a:ext cx="1085850" cy="3403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04950" y="2743200"/>
            <a:ext cx="1085850" cy="685800"/>
            <a:chOff x="1504950" y="2743200"/>
            <a:chExt cx="1085850" cy="685800"/>
          </a:xfrm>
        </p:grpSpPr>
        <p:sp>
          <p:nvSpPr>
            <p:cNvPr id="16" name="Rectangle 15"/>
            <p:cNvSpPr/>
            <p:nvPr/>
          </p:nvSpPr>
          <p:spPr>
            <a:xfrm>
              <a:off x="1504950" y="2743200"/>
              <a:ext cx="1085850" cy="3403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04950" y="3088640"/>
              <a:ext cx="1085850" cy="3403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4950" y="3469640"/>
            <a:ext cx="2171700" cy="340360"/>
            <a:chOff x="1504950" y="3469640"/>
            <a:chExt cx="2171700" cy="340360"/>
          </a:xfrm>
        </p:grpSpPr>
        <p:sp>
          <p:nvSpPr>
            <p:cNvPr id="18" name="Rectangle 17"/>
            <p:cNvSpPr/>
            <p:nvPr/>
          </p:nvSpPr>
          <p:spPr>
            <a:xfrm>
              <a:off x="2590800" y="3469640"/>
              <a:ext cx="1085850" cy="3403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4950" y="3469640"/>
              <a:ext cx="1085850" cy="3403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819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393995"/>
            <a:ext cx="7012469" cy="60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1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341880"/>
          <a:ext cx="331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 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 pattern recognition evil?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463" y="4876800"/>
            <a:ext cx="7583487" cy="15541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Graber (2005) – 10-15% error rate</a:t>
            </a:r>
          </a:p>
          <a:p>
            <a:r>
              <a:rPr lang="en-US" sz="2400" dirty="0" smtClean="0"/>
              <a:t>Crowley, et al. (2012) – 2,230 cases </a:t>
            </a:r>
            <a:r>
              <a:rPr lang="en-US" sz="2400" dirty="0" err="1" smtClean="0"/>
              <a:t>analysed</a:t>
            </a:r>
            <a:r>
              <a:rPr lang="en-US" sz="2400" dirty="0" smtClean="0"/>
              <a:t> - “49.9% of cases in which a diagnostic error occurred were associated with one or more of the measured biases”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48250" y="1600200"/>
          <a:ext cx="331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 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48250" y="3235960"/>
          <a:ext cx="3314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104900"/>
                <a:gridCol w="11049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Error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System 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90%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10" name="Group 25"/>
          <p:cNvGrpSpPr/>
          <p:nvPr/>
        </p:nvGrpSpPr>
        <p:grpSpPr>
          <a:xfrm>
            <a:off x="3695700" y="2333925"/>
            <a:ext cx="1352550" cy="749635"/>
            <a:chOff x="3695700" y="2333925"/>
            <a:chExt cx="1352550" cy="74963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695700" y="2341880"/>
              <a:ext cx="1352550" cy="741680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9898786">
              <a:off x="3919717" y="2333925"/>
              <a:ext cx="90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Benefit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3676650" y="3103880"/>
            <a:ext cx="1352550" cy="882469"/>
            <a:chOff x="3676650" y="3103880"/>
            <a:chExt cx="1352550" cy="88246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676650" y="3103880"/>
              <a:ext cx="1352550" cy="858520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947519">
              <a:off x="3996251" y="3617017"/>
              <a:ext cx="74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Harm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548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Unavailable options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5" y="2348880"/>
            <a:ext cx="3949147" cy="358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348880"/>
            <a:ext cx="6006399" cy="36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4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73050"/>
            <a:ext cx="3962400" cy="1690688"/>
          </a:xfrm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688" y="273050"/>
            <a:ext cx="3960812" cy="5853113"/>
          </a:xfrm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1974850"/>
            <a:ext cx="3962400" cy="3200400"/>
          </a:xfrm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373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273050"/>
            <a:ext cx="42545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73050"/>
            <a:ext cx="4191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6119813" y="6365875"/>
            <a:ext cx="29416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FFFFFF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 defTabSz="642938">
              <a:tabLst>
                <a:tab pos="249238" algn="l"/>
                <a:tab pos="500063" algn="l"/>
                <a:tab pos="749300" algn="l"/>
                <a:tab pos="1000125" algn="l"/>
                <a:tab pos="1249363" algn="l"/>
                <a:tab pos="1500188" algn="l"/>
                <a:tab pos="1749425" algn="l"/>
                <a:tab pos="2000250" algn="l"/>
                <a:tab pos="2249488" algn="l"/>
                <a:tab pos="2500313" algn="l"/>
                <a:tab pos="2749550" algn="l"/>
                <a:tab pos="3000375" algn="l"/>
              </a:tabLst>
            </a:pPr>
            <a:r>
              <a:rPr lang="en-US" sz="2700" dirty="0">
                <a:solidFill>
                  <a:srgbClr val="0000FF"/>
                </a:solidFill>
                <a:latin typeface="Hoefler Text" pitchFamily="-112" charset="0"/>
              </a:rPr>
              <a:t>(Wilson, et al., 1993)</a:t>
            </a:r>
          </a:p>
        </p:txBody>
      </p:sp>
    </p:spTree>
    <p:extLst>
      <p:ext uri="{BB962C8B-B14F-4D97-AF65-F5344CB8AC3E}">
        <p14:creationId xmlns:p14="http://schemas.microsoft.com/office/powerpoint/2010/main" val="89425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62000" y="1828800"/>
            <a:ext cx="7583487" cy="4678363"/>
          </a:xfrm>
        </p:spPr>
        <p:txBody>
          <a:bodyPr>
            <a:normAutofit/>
          </a:bodyPr>
          <a:lstStyle/>
          <a:p>
            <a:r>
              <a:rPr lang="en-US" sz="3892" dirty="0" smtClean="0"/>
              <a:t>It is important to recognize that exclusive reliance on non-analytic processes creates error …</a:t>
            </a:r>
          </a:p>
          <a:p>
            <a:endParaRPr lang="en-US" sz="3892" dirty="0" smtClean="0"/>
          </a:p>
          <a:p>
            <a:r>
              <a:rPr lang="en-US" sz="3892" dirty="0" smtClean="0"/>
              <a:t>… but so does absolute aversion to those processes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331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“Reasoning” aloud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79463" y="1673226"/>
          <a:ext cx="7576344" cy="439017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25937"/>
                <a:gridCol w="1143000"/>
                <a:gridCol w="1143000"/>
                <a:gridCol w="964407"/>
              </a:tblGrid>
              <a:tr h="54916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On-Line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Post-Hoc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</a:t>
                      </a:r>
                      <a:r>
                        <a:rPr lang="en-US" sz="2400" dirty="0" smtClean="0"/>
                        <a:t>-value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91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Number of hypotheses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9.7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5.3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&lt;.01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491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Number of propositions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103.5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37.9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&lt;.001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491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Position</a:t>
                      </a:r>
                      <a:r>
                        <a:rPr lang="en-US" sz="2400" baseline="0" dirty="0" smtClean="0">
                          <a:solidFill>
                            <a:schemeClr val="bg2"/>
                          </a:solidFill>
                        </a:rPr>
                        <a:t> of first hypothesis/Total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6.9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27.6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&lt;.05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491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Position of final hypothesis/Total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66.9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80.7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&lt;.05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54916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% of linking statements that were</a:t>
                      </a:r>
                      <a:r>
                        <a:rPr lang="en-US" sz="2400" baseline="0" dirty="0" smtClean="0">
                          <a:solidFill>
                            <a:schemeClr val="bg2"/>
                          </a:solidFill>
                        </a:rPr>
                        <a:t> Conditional (</a:t>
                      </a:r>
                      <a:r>
                        <a:rPr lang="en-US" sz="2400" baseline="0" dirty="0" err="1" smtClean="0">
                          <a:solidFill>
                            <a:schemeClr val="bg2"/>
                          </a:solidFill>
                        </a:rPr>
                        <a:t>vs</a:t>
                      </a:r>
                      <a:r>
                        <a:rPr lang="en-US" sz="2400" baseline="0" dirty="0" smtClean="0">
                          <a:solidFill>
                            <a:schemeClr val="bg2"/>
                          </a:solidFill>
                        </a:rPr>
                        <a:t> Causal)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22.3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46.1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&lt;.05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00392" y="6488668"/>
            <a:ext cx="60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(Eva, Brooks, and Norman, 2002) 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0536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Interventional Efforts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 smtClean="0"/>
              <a:t>Representation scaffolds  </a:t>
            </a:r>
            <a:r>
              <a:rPr lang="en-US" sz="2400" dirty="0" smtClean="0"/>
              <a:t>(Braun et al., 2017)</a:t>
            </a:r>
          </a:p>
          <a:p>
            <a:r>
              <a:rPr lang="en-US" dirty="0" smtClean="0"/>
              <a:t>Test-enhanced learning </a:t>
            </a:r>
            <a:r>
              <a:rPr lang="en-US" sz="2400" dirty="0" smtClean="0"/>
              <a:t>(</a:t>
            </a:r>
            <a:r>
              <a:rPr lang="en-US" sz="2400" dirty="0" err="1" smtClean="0"/>
              <a:t>Raupach</a:t>
            </a:r>
            <a:r>
              <a:rPr lang="en-US" sz="2400" dirty="0" smtClean="0"/>
              <a:t> et al., 2016)</a:t>
            </a:r>
          </a:p>
          <a:p>
            <a:r>
              <a:rPr lang="en-US" dirty="0"/>
              <a:t>Self-explanation </a:t>
            </a:r>
            <a:r>
              <a:rPr lang="en-US" sz="2400" dirty="0"/>
              <a:t>(</a:t>
            </a:r>
            <a:r>
              <a:rPr lang="en-US" sz="2400" dirty="0" err="1"/>
              <a:t>Chamberland</a:t>
            </a:r>
            <a:r>
              <a:rPr lang="en-US" sz="2400" dirty="0"/>
              <a:t> et al., 2015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De-biasing </a:t>
            </a:r>
            <a:r>
              <a:rPr lang="en-US" sz="2400" dirty="0" smtClean="0"/>
              <a:t>(</a:t>
            </a:r>
            <a:r>
              <a:rPr lang="en-US" sz="2400" dirty="0" err="1" smtClean="0"/>
              <a:t>Croskerry</a:t>
            </a:r>
            <a:r>
              <a:rPr lang="en-US" sz="2400" dirty="0" smtClean="0"/>
              <a:t>, 2015)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Interventional Efforts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/>
          </a:bodyPr>
          <a:lstStyle/>
          <a:p>
            <a:pPr lvl="1"/>
            <a:endParaRPr lang="en-US" dirty="0"/>
          </a:p>
          <a:p>
            <a:r>
              <a:rPr lang="en-US" dirty="0" smtClean="0"/>
              <a:t>Knowledge </a:t>
            </a:r>
            <a:r>
              <a:rPr lang="en-US" dirty="0" smtClean="0"/>
              <a:t>oriented</a:t>
            </a:r>
            <a:endParaRPr lang="en-US" sz="2800" dirty="0" smtClean="0"/>
          </a:p>
          <a:p>
            <a:pPr lvl="1"/>
            <a:r>
              <a:rPr lang="en-US" sz="2400" dirty="0" smtClean="0"/>
              <a:t>Encouraging students to explain underlying mechanisms or compare and contrast cases </a:t>
            </a:r>
          </a:p>
          <a:p>
            <a:pPr marL="457200" lvl="1" indent="0" algn="ctr">
              <a:buNone/>
            </a:pPr>
            <a:r>
              <a:rPr lang="en-US" sz="2200" dirty="0" smtClean="0"/>
              <a:t>vs </a:t>
            </a:r>
            <a:endParaRPr lang="en-US" sz="2200" dirty="0" smtClean="0"/>
          </a:p>
          <a:p>
            <a:pPr marL="282575" lvl="1" indent="-282575">
              <a:spcBef>
                <a:spcPts val="2000"/>
              </a:spcBef>
            </a:pPr>
            <a:r>
              <a:rPr lang="en-US" sz="3600" dirty="0" smtClean="0">
                <a:cs typeface="ＭＳ Ｐゴシック" pitchFamily="-108" charset="-128"/>
              </a:rPr>
              <a:t>Process oriented</a:t>
            </a:r>
            <a:endParaRPr lang="en-US" sz="2200" dirty="0" smtClean="0"/>
          </a:p>
          <a:p>
            <a:pPr lvl="1"/>
            <a:r>
              <a:rPr lang="en-US" sz="2400" dirty="0" smtClean="0"/>
              <a:t>Teaching students how to reason</a:t>
            </a:r>
          </a:p>
          <a:p>
            <a:pPr lvl="1"/>
            <a:endParaRPr lang="en-US" sz="2200" dirty="0" smtClean="0"/>
          </a:p>
          <a:p>
            <a:r>
              <a:rPr lang="en-US" sz="3000" dirty="0" smtClean="0"/>
              <a:t>Evidence for the former stronger than for the latter</a:t>
            </a:r>
          </a:p>
          <a:p>
            <a:pPr lvl="1"/>
            <a:endParaRPr lang="en-US" sz="2200" dirty="0"/>
          </a:p>
          <a:p>
            <a:pPr marL="282575" lvl="1" indent="0" algn="r">
              <a:buNone/>
            </a:pPr>
            <a:r>
              <a:rPr lang="en-US" sz="2200" dirty="0" smtClean="0"/>
              <a:t>(Schmidt and </a:t>
            </a:r>
            <a:r>
              <a:rPr lang="en-US" sz="2200" dirty="0" err="1" smtClean="0"/>
              <a:t>Mamede</a:t>
            </a:r>
            <a:r>
              <a:rPr lang="en-US" sz="2200" dirty="0" smtClean="0"/>
              <a:t>, 2015)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6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420888"/>
            <a:ext cx="7583487" cy="37052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i="1" dirty="0"/>
              <a:t>“The essence of expertise is more a matter of knowing a lot about the world than of possessing advanced reasoning strategies”</a:t>
            </a:r>
          </a:p>
          <a:p>
            <a:pPr algn="r">
              <a:buFontTx/>
              <a:buNone/>
            </a:pPr>
            <a:r>
              <a:rPr lang="en-US" altLang="en-US" dirty="0"/>
              <a:t>John Anderson</a:t>
            </a:r>
          </a:p>
        </p:txBody>
      </p:sp>
    </p:spTree>
    <p:extLst>
      <p:ext uri="{BB962C8B-B14F-4D97-AF65-F5344CB8AC3E}">
        <p14:creationId xmlns:p14="http://schemas.microsoft.com/office/powerpoint/2010/main" val="5398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752600"/>
            <a:ext cx="8382000" cy="3155950"/>
          </a:xfrm>
          <a:noFill/>
        </p:spPr>
        <p:txBody>
          <a:bodyPr/>
          <a:lstStyle/>
          <a:p>
            <a:pPr marL="25400">
              <a:tabLst>
                <a:tab pos="1270000" algn="l"/>
              </a:tabLst>
            </a:pPr>
            <a:r>
              <a:rPr kumimoji="0" lang="en-US" sz="6000" i="1" dirty="0" smtClean="0">
                <a:latin typeface="Century"/>
                <a:cs typeface="Century"/>
              </a:rPr>
              <a:t>What do we need to know?</a:t>
            </a:r>
            <a:endParaRPr kumimoji="0" lang="en-US" sz="60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6051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73050"/>
            <a:ext cx="3962400" cy="16906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1974850"/>
            <a:ext cx="3962400" cy="3200400"/>
          </a:xfrm>
        </p:spPr>
        <p:txBody>
          <a:bodyPr/>
          <a:lstStyle/>
          <a:p>
            <a:pPr>
              <a:buFont typeface="Calisto MT" pitchFamily="-110" charset="0"/>
              <a:buNone/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4400" y="609600"/>
            <a:ext cx="4419600" cy="5429250"/>
          </a:xfrm>
        </p:spPr>
        <p:txBody>
          <a:bodyPr/>
          <a:lstStyle/>
          <a:p>
            <a:pPr marL="0" indent="0" algn="ctr">
              <a:buFont typeface="Calisto MT" pitchFamily="-110" charset="0"/>
              <a:buNone/>
              <a:defRPr/>
            </a:pPr>
            <a:r>
              <a:rPr lang="en-US" sz="4000" dirty="0" smtClean="0">
                <a:solidFill>
                  <a:srgbClr val="1C1C10"/>
                </a:solidFill>
              </a:rPr>
              <a:t>How many jelly beans are there in this jar?</a:t>
            </a:r>
          </a:p>
          <a:p>
            <a:pPr marL="0" indent="0" algn="ctr">
              <a:buFont typeface="Calisto MT" pitchFamily="-110" charset="0"/>
              <a:buNone/>
              <a:defRPr/>
            </a:pPr>
            <a:endParaRPr lang="en-US" sz="4000" dirty="0" smtClean="0">
              <a:solidFill>
                <a:srgbClr val="1C1C10"/>
              </a:solidFill>
            </a:endParaRPr>
          </a:p>
          <a:p>
            <a:pPr marL="0" indent="0" algn="ctr">
              <a:buFont typeface="Calisto MT" pitchFamily="-110" charset="0"/>
              <a:buNone/>
              <a:defRPr/>
            </a:pPr>
            <a:r>
              <a:rPr lang="en-US" sz="4000" dirty="0" smtClean="0">
                <a:solidFill>
                  <a:srgbClr val="1C1C10"/>
                </a:solidFill>
              </a:rPr>
              <a:t>You’re wrong</a:t>
            </a:r>
          </a:p>
          <a:p>
            <a:pPr marL="0" indent="0" algn="ctr">
              <a:buFont typeface="Calisto MT" pitchFamily="-110" charset="0"/>
              <a:buNone/>
              <a:defRPr/>
            </a:pPr>
            <a:r>
              <a:rPr lang="en-US" sz="4000" dirty="0" smtClean="0">
                <a:solidFill>
                  <a:srgbClr val="1C1C10"/>
                </a:solidFill>
              </a:rPr>
              <a:t>but </a:t>
            </a:r>
          </a:p>
          <a:p>
            <a:pPr marL="0" indent="0" algn="ctr">
              <a:buFont typeface="Calisto MT" pitchFamily="-110" charset="0"/>
              <a:buNone/>
              <a:defRPr/>
            </a:pPr>
            <a:r>
              <a:rPr lang="en-US" sz="4000" dirty="0" smtClean="0">
                <a:solidFill>
                  <a:srgbClr val="1C1C10"/>
                </a:solidFill>
              </a:rPr>
              <a:t>You’re all right</a:t>
            </a:r>
            <a:endParaRPr lang="en-US" sz="4000" dirty="0">
              <a:solidFill>
                <a:srgbClr val="1C1C10"/>
              </a:solidFill>
            </a:endParaRPr>
          </a:p>
        </p:txBody>
      </p:sp>
      <p:pic>
        <p:nvPicPr>
          <p:cNvPr id="3686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304800"/>
            <a:ext cx="396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814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 Rounds 2010.pptx</Template>
  <TotalTime>32160</TotalTime>
  <Words>896</Words>
  <Application>Microsoft Macintosh PowerPoint</Application>
  <PresentationFormat>On-screen Show (4:3)</PresentationFormat>
  <Paragraphs>197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Calibri</vt:lpstr>
      <vt:lpstr>Calisto MT</vt:lpstr>
      <vt:lpstr>Cambria Math</vt:lpstr>
      <vt:lpstr>Century</vt:lpstr>
      <vt:lpstr>Handwriting - Dakota</vt:lpstr>
      <vt:lpstr>Hoefler Text</vt:lpstr>
      <vt:lpstr>ＭＳ Ｐゴシック</vt:lpstr>
      <vt:lpstr>Perpetua Titling MT</vt:lpstr>
      <vt:lpstr>Arial</vt:lpstr>
      <vt:lpstr>Precedent</vt:lpstr>
      <vt:lpstr>Cognitive approaches:   Current understanding and future trends</vt:lpstr>
      <vt:lpstr>What do we (need to) know?</vt:lpstr>
      <vt:lpstr>What do we know?</vt:lpstr>
      <vt:lpstr>Summary</vt:lpstr>
      <vt:lpstr>Interventional Efforts</vt:lpstr>
      <vt:lpstr>Interventional Efforts</vt:lpstr>
      <vt:lpstr>PowerPoint Presentation</vt:lpstr>
      <vt:lpstr>What do we need to know?</vt:lpstr>
      <vt:lpstr>PowerPoint Presentation</vt:lpstr>
      <vt:lpstr>PowerPoint Presentation</vt:lpstr>
      <vt:lpstr>PowerPoint Presentation</vt:lpstr>
      <vt:lpstr>Summary</vt:lpstr>
      <vt:lpstr>What do we need to know?</vt:lpstr>
      <vt:lpstr>What’s your current opinion?</vt:lpstr>
      <vt:lpstr>What’s your current opinion?</vt:lpstr>
      <vt:lpstr>Summary</vt:lpstr>
      <vt:lpstr>What do we know?</vt:lpstr>
      <vt:lpstr>Assessment Strategies</vt:lpstr>
      <vt:lpstr>PowerPoint Presentation</vt:lpstr>
      <vt:lpstr>What do we need to know?</vt:lpstr>
      <vt:lpstr>The real influence of experience</vt:lpstr>
      <vt:lpstr>Confidence ≠ Competence</vt:lpstr>
      <vt:lpstr>PowerPoint Presentation</vt:lpstr>
      <vt:lpstr>PowerPoint Presentation</vt:lpstr>
      <vt:lpstr>Summary</vt:lpstr>
      <vt:lpstr>What do we need to know?</vt:lpstr>
      <vt:lpstr>Ilgen, et al. (2011)</vt:lpstr>
      <vt:lpstr>Inter-case Reliability</vt:lpstr>
      <vt:lpstr>Summary</vt:lpstr>
      <vt:lpstr>PowerPoint Presentation</vt:lpstr>
      <vt:lpstr>PowerPoint Presentation</vt:lpstr>
      <vt:lpstr>Thanks </vt:lpstr>
      <vt:lpstr>Unavailable options</vt:lpstr>
      <vt:lpstr>Too much from too little</vt:lpstr>
      <vt:lpstr>Is pattern recognition evil?</vt:lpstr>
      <vt:lpstr>PowerPoint Presentation</vt:lpstr>
      <vt:lpstr>Is pattern recognition evil?</vt:lpstr>
      <vt:lpstr>Unavailable options</vt:lpstr>
      <vt:lpstr>PowerPoint Presentation</vt:lpstr>
      <vt:lpstr>“Reasoning” aloud</vt:lpstr>
    </vt:vector>
  </TitlesOfParts>
  <Company>Department of Clinical Epidemiology and Biostatistic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Transferring Scholarship of Research to Scholarship of Innovation &amp; Development</dc:title>
  <dc:creator>Kevin Eva</dc:creator>
  <cp:lastModifiedBy>Kevin Eva</cp:lastModifiedBy>
  <cp:revision>215</cp:revision>
  <dcterms:created xsi:type="dcterms:W3CDTF">2013-11-02T22:10:46Z</dcterms:created>
  <dcterms:modified xsi:type="dcterms:W3CDTF">2017-11-09T23:18:53Z</dcterms:modified>
</cp:coreProperties>
</file>