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bin" ContentType="application/vnd.openxmlformats-officedocument.oleObjec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0" r:id="rId1"/>
  </p:sldMasterIdLst>
  <p:notesMasterIdLst>
    <p:notesMasterId r:id="rId42"/>
  </p:notesMasterIdLst>
  <p:sldIdLst>
    <p:sldId id="397" r:id="rId2"/>
    <p:sldId id="449" r:id="rId3"/>
    <p:sldId id="450" r:id="rId4"/>
    <p:sldId id="455" r:id="rId5"/>
    <p:sldId id="451" r:id="rId6"/>
    <p:sldId id="483" r:id="rId7"/>
    <p:sldId id="528" r:id="rId8"/>
    <p:sldId id="487" r:id="rId9"/>
    <p:sldId id="527" r:id="rId10"/>
    <p:sldId id="452" r:id="rId11"/>
    <p:sldId id="453" r:id="rId12"/>
    <p:sldId id="479" r:id="rId13"/>
    <p:sldId id="480" r:id="rId14"/>
    <p:sldId id="525" r:id="rId15"/>
    <p:sldId id="481" r:id="rId16"/>
    <p:sldId id="529" r:id="rId17"/>
    <p:sldId id="478" r:id="rId18"/>
    <p:sldId id="427" r:id="rId19"/>
    <p:sldId id="456" r:id="rId20"/>
    <p:sldId id="468" r:id="rId21"/>
    <p:sldId id="460" r:id="rId22"/>
    <p:sldId id="461" r:id="rId23"/>
    <p:sldId id="430" r:id="rId24"/>
    <p:sldId id="428" r:id="rId25"/>
    <p:sldId id="457" r:id="rId26"/>
    <p:sldId id="526" r:id="rId27"/>
    <p:sldId id="473" r:id="rId28"/>
    <p:sldId id="530" r:id="rId29"/>
    <p:sldId id="433" r:id="rId30"/>
    <p:sldId id="434" r:id="rId31"/>
    <p:sldId id="463" r:id="rId32"/>
    <p:sldId id="438" r:id="rId33"/>
    <p:sldId id="440" r:id="rId34"/>
    <p:sldId id="521" r:id="rId35"/>
    <p:sldId id="489" r:id="rId36"/>
    <p:sldId id="467" r:id="rId37"/>
    <p:sldId id="509" r:id="rId38"/>
    <p:sldId id="439" r:id="rId39"/>
    <p:sldId id="522" r:id="rId40"/>
    <p:sldId id="276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691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636"/>
  </p:normalViewPr>
  <p:slideViewPr>
    <p:cSldViewPr snapToObjects="1">
      <p:cViewPr varScale="1">
        <p:scale>
          <a:sx n="88" d="100"/>
          <a:sy n="88" d="100"/>
        </p:scale>
        <p:origin x="11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vin:Desktop:SSHRC%20Project:SSHRC%20Analyses:Expertise%20Case%20Data%20for%20SPS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48589238845"/>
          <c:y val="0.099375"/>
          <c:w val="0.818984744094488"/>
          <c:h val="0.46991584645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FF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All decreasing</c:v>
                </c:pt>
                <c:pt idx="1">
                  <c:v>Some decreasing</c:v>
                </c:pt>
                <c:pt idx="2">
                  <c:v>Incr. then decr.</c:v>
                </c:pt>
                <c:pt idx="3">
                  <c:v>No association</c:v>
                </c:pt>
                <c:pt idx="4">
                  <c:v>Some increasing</c:v>
                </c:pt>
                <c:pt idx="5">
                  <c:v>All increasing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52.0</c:v>
                </c:pt>
                <c:pt idx="1">
                  <c:v>21.0</c:v>
                </c:pt>
                <c:pt idx="2">
                  <c:v>3.0</c:v>
                </c:pt>
                <c:pt idx="3">
                  <c:v>21.0</c:v>
                </c:pt>
                <c:pt idx="4">
                  <c:v>2.0</c:v>
                </c:pt>
                <c:pt idx="5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138256"/>
        <c:axId val="-2132115120"/>
      </c:barChart>
      <c:catAx>
        <c:axId val="-213213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132115120"/>
        <c:crosses val="autoZero"/>
        <c:auto val="1"/>
        <c:lblAlgn val="ctr"/>
        <c:lblOffset val="100"/>
        <c:noMultiLvlLbl val="0"/>
      </c:catAx>
      <c:valAx>
        <c:axId val="-2132115120"/>
        <c:scaling>
          <c:orientation val="minMax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>
                    <a:solidFill>
                      <a:srgbClr val="000000"/>
                    </a:solidFill>
                  </a:rPr>
                  <a:t>% o studies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13213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 smtClean="0"/>
              <a:t>Influence of early information</a:t>
            </a:r>
            <a:endParaRPr lang="en-US" sz="2400" dirty="0"/>
          </a:p>
        </c:rich>
      </c:tx>
      <c:layout>
        <c:manualLayout>
          <c:xMode val="edge"/>
          <c:yMode val="edge"/>
          <c:x val="0.318345323741007"/>
          <c:y val="0.0205128205128205"/>
        </c:manualLayout>
      </c:layout>
      <c:overlay val="0"/>
      <c:spPr>
        <a:noFill/>
        <a:ln w="1513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3091628471814"/>
          <c:y val="0.212820512820513"/>
          <c:w val="0.746788890194696"/>
          <c:h val="0.5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&lt; 60</c:v>
                </c:pt>
              </c:strCache>
            </c:strRef>
          </c:tx>
          <c:spPr>
            <a:solidFill>
              <a:srgbClr val="0000FF"/>
            </a:solidFill>
            <a:ln w="7566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Sheet1!$B$1:$E$1</c:f>
              <c:strCache>
                <c:ptCount val="4"/>
                <c:pt idx="0">
                  <c:v>Generated</c:v>
                </c:pt>
                <c:pt idx="1">
                  <c:v>Provided</c:v>
                </c:pt>
                <c:pt idx="2">
                  <c:v>Privileged</c:v>
                </c:pt>
                <c:pt idx="3">
                  <c:v>Extreme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25.0</c:v>
                </c:pt>
                <c:pt idx="1">
                  <c:v>10.0</c:v>
                </c:pt>
                <c:pt idx="2">
                  <c:v>4.0</c:v>
                </c:pt>
                <c:pt idx="3">
                  <c:v>-23.0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&gt; 60</c:v>
                </c:pt>
              </c:strCache>
            </c:strRef>
          </c:tx>
          <c:spPr>
            <a:solidFill>
              <a:srgbClr val="DD2D32"/>
            </a:solidFill>
            <a:ln w="7566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Sheet1!$B$1:$E$1</c:f>
              <c:strCache>
                <c:ptCount val="4"/>
                <c:pt idx="0">
                  <c:v>Generated</c:v>
                </c:pt>
                <c:pt idx="1">
                  <c:v>Provided</c:v>
                </c:pt>
                <c:pt idx="2">
                  <c:v>Privileged</c:v>
                </c:pt>
                <c:pt idx="3">
                  <c:v>Extreme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47.0</c:v>
                </c:pt>
                <c:pt idx="1">
                  <c:v>27.0</c:v>
                </c:pt>
                <c:pt idx="2">
                  <c:v>25.0</c:v>
                </c:pt>
                <c:pt idx="3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744416"/>
        <c:axId val="-2132747792"/>
      </c:barChart>
      <c:catAx>
        <c:axId val="-213274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2747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2747792"/>
        <c:scaling>
          <c:orientation val="minMax"/>
          <c:max val="50.0"/>
          <c:min val="-25.0"/>
        </c:scaling>
        <c:delete val="0"/>
        <c:axPos val="l"/>
        <c:majorGridlines>
          <c:spPr>
            <a:ln w="756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Difference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8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2744416"/>
        <c:crosses val="autoZero"/>
        <c:crossBetween val="between"/>
        <c:majorUnit val="12.5"/>
      </c:valAx>
      <c:spPr>
        <a:noFill/>
        <a:ln w="15132">
          <a:noFill/>
        </a:ln>
      </c:spPr>
    </c:plotArea>
    <c:legend>
      <c:legendPos val="b"/>
      <c:layout>
        <c:manualLayout>
          <c:xMode val="edge"/>
          <c:yMode val="edge"/>
          <c:x val="0.320824029459004"/>
          <c:y val="0.908165911079297"/>
          <c:w val="0.597838171347984"/>
          <c:h val="0.0666666666666667"/>
        </c:manualLayout>
      </c:layout>
      <c:overlay val="0"/>
      <c:spPr>
        <a:noFill/>
        <a:ln w="15132">
          <a:noFill/>
        </a:ln>
      </c:spPr>
      <c:txPr>
        <a:bodyPr/>
        <a:lstStyle/>
        <a:p>
          <a:pPr>
            <a:defRPr sz="2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219512195122"/>
          <c:y val="0.16289592760181"/>
          <c:w val="0.839024390243902"/>
          <c:h val="0.56334841628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rgbClr val="0000FF"/>
            </a:solidFill>
            <a:ln w="10491">
              <a:solidFill>
                <a:srgbClr val="000000"/>
              </a:solidFill>
              <a:prstDash val="solid"/>
            </a:ln>
            <a:effectLst/>
          </c:spPr>
          <c:invertIfNegative val="0"/>
          <c:trendline>
            <c:spPr>
              <a:ln w="10491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errBars>
            <c:errBarType val="both"/>
            <c:errValType val="fixedVal"/>
            <c:noEndCap val="0"/>
            <c:val val="0.05"/>
            <c:spPr>
              <a:ln w="5246">
                <a:solidFill>
                  <a:srgbClr val="000000"/>
                </a:solidFill>
                <a:prstDash val="solid"/>
              </a:ln>
            </c:spPr>
          </c:errBars>
          <c:cat>
            <c:strRef>
              <c:f>Sheet1!$B$1:$H$1</c:f>
              <c:strCache>
                <c:ptCount val="7"/>
                <c:pt idx="0">
                  <c:v>1-2</c:v>
                </c:pt>
                <c:pt idx="1">
                  <c:v>3-4</c:v>
                </c:pt>
                <c:pt idx="2">
                  <c:v>5-6</c:v>
                </c:pt>
                <c:pt idx="3">
                  <c:v>7-8</c:v>
                </c:pt>
                <c:pt idx="4">
                  <c:v>9-12</c:v>
                </c:pt>
                <c:pt idx="5">
                  <c:v>13-20</c:v>
                </c:pt>
                <c:pt idx="6">
                  <c:v>&gt;20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0.83</c:v>
                </c:pt>
                <c:pt idx="1">
                  <c:v>0.78</c:v>
                </c:pt>
                <c:pt idx="2">
                  <c:v>0.6</c:v>
                </c:pt>
                <c:pt idx="3">
                  <c:v>0.56</c:v>
                </c:pt>
                <c:pt idx="4">
                  <c:v>0.52</c:v>
                </c:pt>
                <c:pt idx="5">
                  <c:v>0.45</c:v>
                </c:pt>
                <c:pt idx="6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rgbClr val="DD2D32"/>
            </a:solidFill>
            <a:ln w="10491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trendline>
            <c:spPr>
              <a:ln w="10491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errBars>
            <c:errBarType val="both"/>
            <c:errValType val="fixedVal"/>
            <c:noEndCap val="0"/>
            <c:val val="0.025"/>
            <c:spPr>
              <a:ln w="5246">
                <a:solidFill>
                  <a:srgbClr val="000000"/>
                </a:solidFill>
                <a:prstDash val="solid"/>
              </a:ln>
            </c:spPr>
          </c:errBars>
          <c:cat>
            <c:strRef>
              <c:f>Sheet1!$B$1:$H$1</c:f>
              <c:strCache>
                <c:ptCount val="7"/>
                <c:pt idx="0">
                  <c:v>1-2</c:v>
                </c:pt>
                <c:pt idx="1">
                  <c:v>3-4</c:v>
                </c:pt>
                <c:pt idx="2">
                  <c:v>5-6</c:v>
                </c:pt>
                <c:pt idx="3">
                  <c:v>7-8</c:v>
                </c:pt>
                <c:pt idx="4">
                  <c:v>9-12</c:v>
                </c:pt>
                <c:pt idx="5">
                  <c:v>13-20</c:v>
                </c:pt>
                <c:pt idx="6">
                  <c:v>&gt;20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0.02</c:v>
                </c:pt>
                <c:pt idx="1">
                  <c:v>0.03</c:v>
                </c:pt>
                <c:pt idx="2">
                  <c:v>0.02</c:v>
                </c:pt>
                <c:pt idx="3">
                  <c:v>0.015</c:v>
                </c:pt>
                <c:pt idx="4">
                  <c:v>0.06</c:v>
                </c:pt>
                <c:pt idx="5">
                  <c:v>0.14</c:v>
                </c:pt>
                <c:pt idx="6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096880"/>
        <c:axId val="-2142091120"/>
      </c:barChart>
      <c:catAx>
        <c:axId val="-2142096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 sz="1800"/>
                  <a:t>Time (secs.) to decide whether to answer</a:t>
                </a:r>
              </a:p>
            </c:rich>
          </c:tx>
          <c:layout>
            <c:manualLayout>
              <c:xMode val="edge"/>
              <c:yMode val="edge"/>
              <c:x val="0.304149715660542"/>
              <c:y val="0.871423780360788"/>
            </c:manualLayout>
          </c:layout>
          <c:overlay val="0"/>
          <c:spPr>
            <a:noFill/>
            <a:ln w="1049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-2142091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2091120"/>
        <c:scaling>
          <c:orientation val="minMax"/>
          <c:max val="1.0"/>
          <c:min val="0.0"/>
        </c:scaling>
        <c:delete val="0"/>
        <c:axPos val="l"/>
        <c:majorGridlines>
          <c:spPr>
            <a:ln w="524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4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 sz="1800" dirty="0"/>
                  <a:t>Proportion Correct</a:t>
                </a:r>
              </a:p>
            </c:rich>
          </c:tx>
          <c:layout>
            <c:manualLayout>
              <c:xMode val="edge"/>
              <c:yMode val="edge"/>
              <c:x val="0.0127117508748906"/>
              <c:y val="0.209365704286964"/>
            </c:manualLayout>
          </c:layout>
          <c:overlay val="0"/>
          <c:spPr>
            <a:noFill/>
            <a:ln w="1049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-2142096880"/>
        <c:crosses val="autoZero"/>
        <c:crossBetween val="between"/>
      </c:valAx>
      <c:spPr>
        <a:noFill/>
        <a:ln w="10491">
          <a:noFill/>
        </a:ln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96341463414634"/>
          <c:y val="0.00678733031674208"/>
          <c:w val="0.348780487804878"/>
          <c:h val="0.088235294117647"/>
        </c:manualLayout>
      </c:layout>
      <c:overlay val="0"/>
      <c:spPr>
        <a:noFill/>
        <a:ln w="10491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Geneva"/>
              <a:ea typeface="Geneva"/>
              <a:cs typeface="Genev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92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8045112782"/>
          <c:y val="0.15884476534296"/>
          <c:w val="0.862781954887218"/>
          <c:h val="0.696750902527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Feature Oriented</c:v>
                </c:pt>
              </c:strCache>
            </c:strRef>
          </c:tx>
          <c:spPr>
            <a:solidFill>
              <a:srgbClr val="FF0000"/>
            </a:solidFill>
            <a:ln w="11007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Sheet1!$B$1:$C$1</c:f>
              <c:strCache>
                <c:ptCount val="2"/>
                <c:pt idx="0">
                  <c:v>Old ECGs</c:v>
                </c:pt>
                <c:pt idx="1">
                  <c:v>New ECGs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48.0</c:v>
                </c:pt>
                <c:pt idx="1">
                  <c:v>35.0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First Impression</c:v>
                </c:pt>
              </c:strCache>
            </c:strRef>
          </c:tx>
          <c:spPr>
            <a:solidFill>
              <a:srgbClr val="0000FF"/>
            </a:solidFill>
            <a:ln w="11007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Sheet1!$B$1:$C$1</c:f>
              <c:strCache>
                <c:ptCount val="2"/>
                <c:pt idx="0">
                  <c:v>Old ECGs</c:v>
                </c:pt>
                <c:pt idx="1">
                  <c:v>New ECGs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49.0</c:v>
                </c:pt>
                <c:pt idx="1">
                  <c:v>36.0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Combined</c:v>
                </c:pt>
              </c:strCache>
            </c:strRef>
          </c:tx>
          <c:spPr>
            <a:solidFill>
              <a:srgbClr val="FFF58C"/>
            </a:solidFill>
            <a:ln w="11007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Sheet1!$B$1:$C$1</c:f>
              <c:strCache>
                <c:ptCount val="2"/>
                <c:pt idx="0">
                  <c:v>Old ECGs</c:v>
                </c:pt>
                <c:pt idx="1">
                  <c:v>New ECGs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65.0</c:v>
                </c:pt>
                <c:pt idx="1">
                  <c:v>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149104"/>
        <c:axId val="-2139145904"/>
      </c:barChart>
      <c:catAx>
        <c:axId val="-213914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9145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9145904"/>
        <c:scaling>
          <c:orientation val="minMax"/>
        </c:scaling>
        <c:delete val="0"/>
        <c:axPos val="l"/>
        <c:majorGridlines>
          <c:spPr>
            <a:ln w="1100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dirty="0"/>
                  <a:t>Diagnostic Accuracy</a:t>
                </a:r>
              </a:p>
            </c:rich>
          </c:tx>
          <c:layout>
            <c:manualLayout>
              <c:xMode val="edge"/>
              <c:yMode val="edge"/>
              <c:x val="0.0"/>
              <c:y val="0.201781496062992"/>
            </c:manualLayout>
          </c:layout>
          <c:overlay val="0"/>
          <c:spPr>
            <a:noFill/>
            <a:ln w="220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7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9149104"/>
        <c:crosses val="autoZero"/>
        <c:crossBetween val="between"/>
      </c:valAx>
      <c:spPr>
        <a:noFill/>
        <a:ln w="22013">
          <a:noFill/>
        </a:ln>
      </c:spPr>
    </c:plotArea>
    <c:legend>
      <c:legendPos val="t"/>
      <c:layout>
        <c:manualLayout>
          <c:xMode val="edge"/>
          <c:yMode val="edge"/>
          <c:x val="0.0824683529603047"/>
          <c:y val="0.000413590879265092"/>
          <c:w val="0.831586765149931"/>
          <c:h val="0.0794223826714801"/>
        </c:manualLayout>
      </c:layout>
      <c:overlay val="0"/>
      <c:spPr>
        <a:noFill/>
        <a:ln w="22013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26334208224"/>
          <c:y val="0.148305715516904"/>
          <c:w val="0.819417475728155"/>
          <c:h val="0.703324808184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Feature Oriented</c:v>
                </c:pt>
              </c:strCache>
            </c:strRef>
          </c:tx>
          <c:spPr>
            <a:solidFill>
              <a:srgbClr val="FF0000"/>
            </a:solidFill>
            <a:ln w="9503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Indicative Fxs</c:v>
                </c:pt>
                <c:pt idx="1">
                  <c:v>Non-indicative Fxs</c:v>
                </c:pt>
                <c:pt idx="2">
                  <c:v>False Alarms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1.36</c:v>
                </c:pt>
                <c:pt idx="1">
                  <c:v>0.72</c:v>
                </c:pt>
                <c:pt idx="2">
                  <c:v>1.56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First Impression</c:v>
                </c:pt>
              </c:strCache>
            </c:strRef>
          </c:tx>
          <c:spPr>
            <a:solidFill>
              <a:srgbClr val="0000FF"/>
            </a:solidFill>
            <a:ln w="9503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Indicative Fxs</c:v>
                </c:pt>
                <c:pt idx="1">
                  <c:v>Non-indicative Fxs</c:v>
                </c:pt>
                <c:pt idx="2">
                  <c:v>False Alarms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1.22</c:v>
                </c:pt>
                <c:pt idx="1">
                  <c:v>0.35</c:v>
                </c:pt>
                <c:pt idx="2">
                  <c:v>0.72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Combined</c:v>
                </c:pt>
              </c:strCache>
            </c:strRef>
          </c:tx>
          <c:spPr>
            <a:solidFill>
              <a:srgbClr val="FFF58C"/>
            </a:solidFill>
            <a:ln w="9503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Indicative Fxs</c:v>
                </c:pt>
                <c:pt idx="1">
                  <c:v>Non-indicative Fxs</c:v>
                </c:pt>
                <c:pt idx="2">
                  <c:v>False Alarms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1.36</c:v>
                </c:pt>
                <c:pt idx="1">
                  <c:v>0.35</c:v>
                </c:pt>
                <c:pt idx="2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055088"/>
        <c:axId val="-2142051888"/>
      </c:barChart>
      <c:catAx>
        <c:axId val="-214205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2051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2051888"/>
        <c:scaling>
          <c:orientation val="minMax"/>
          <c:max val="2.0"/>
        </c:scaling>
        <c:delete val="0"/>
        <c:axPos val="l"/>
        <c:majorGridlines>
          <c:spPr>
            <a:ln w="950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Feature calls</a:t>
                </a:r>
              </a:p>
            </c:rich>
          </c:tx>
          <c:layout>
            <c:manualLayout>
              <c:xMode val="edge"/>
              <c:yMode val="edge"/>
              <c:x val="0.019700678040245"/>
              <c:y val="0.339281936772829"/>
            </c:manualLayout>
          </c:layout>
          <c:overlay val="0"/>
          <c:spPr>
            <a:noFill/>
            <a:ln w="1900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2055088"/>
        <c:crosses val="autoZero"/>
        <c:crossBetween val="between"/>
      </c:valAx>
      <c:spPr>
        <a:noFill/>
        <a:ln w="19006">
          <a:noFill/>
        </a:ln>
      </c:spPr>
    </c:plotArea>
    <c:legend>
      <c:legendPos val="t"/>
      <c:layout/>
      <c:overlay val="0"/>
      <c:spPr>
        <a:noFill/>
        <a:ln w="19006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167464361072"/>
          <c:y val="0.163804521335019"/>
          <c:w val="0.72879496680562"/>
          <c:h val="0.691791204338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Interference</c:v>
                </c:pt>
              </c:strCache>
            </c:strRef>
          </c:tx>
          <c:spPr>
            <a:solidFill>
              <a:schemeClr val="bg1"/>
            </a:solidFill>
            <a:ln w="11007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Sheet1!$B$1:$C$1</c:f>
              <c:strCache>
                <c:ptCount val="2"/>
                <c:pt idx="0">
                  <c:v>Spontaneous</c:v>
                </c:pt>
                <c:pt idx="1">
                  <c:v>Combined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46.5</c:v>
                </c:pt>
                <c:pt idx="1">
                  <c:v>49.2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Interference</c:v>
                </c:pt>
              </c:strCache>
            </c:strRef>
          </c:tx>
          <c:spPr>
            <a:solidFill>
              <a:schemeClr val="tx1"/>
            </a:solidFill>
            <a:ln w="11007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Sheet1!$B$1:$C$1</c:f>
              <c:strCache>
                <c:ptCount val="2"/>
                <c:pt idx="0">
                  <c:v>Spontaneous</c:v>
                </c:pt>
                <c:pt idx="1">
                  <c:v>Combined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31.3</c:v>
                </c:pt>
                <c:pt idx="1">
                  <c:v>50.7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112800"/>
        <c:axId val="-2139328064"/>
      </c:barChart>
      <c:catAx>
        <c:axId val="-213911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9328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9328064"/>
        <c:scaling>
          <c:orientation val="minMax"/>
          <c:max val="80.0"/>
        </c:scaling>
        <c:delete val="0"/>
        <c:axPos val="l"/>
        <c:majorGridlines>
          <c:spPr>
            <a:ln w="1100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Diagnostic Accuracy</a:t>
                </a:r>
              </a:p>
            </c:rich>
          </c:tx>
          <c:layout>
            <c:manualLayout>
              <c:xMode val="edge"/>
              <c:yMode val="edge"/>
              <c:x val="0.00711337553394061"/>
              <c:y val="0.320979638859464"/>
            </c:manualLayout>
          </c:layout>
          <c:overlay val="0"/>
          <c:spPr>
            <a:noFill/>
            <a:ln w="220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7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9112800"/>
        <c:crosses val="autoZero"/>
        <c:crossBetween val="between"/>
      </c:valAx>
      <c:spPr>
        <a:noFill/>
        <a:ln w="22013">
          <a:noFill/>
        </a:ln>
      </c:spPr>
    </c:plotArea>
    <c:legend>
      <c:legendPos val="t"/>
      <c:layout>
        <c:manualLayout>
          <c:xMode val="edge"/>
          <c:yMode val="edge"/>
          <c:x val="0.127807369667027"/>
          <c:y val="0.000910905975562726"/>
          <c:w val="0.828652411095672"/>
          <c:h val="0.0794223826714801"/>
        </c:manualLayout>
      </c:layout>
      <c:overlay val="0"/>
      <c:spPr>
        <a:noFill/>
        <a:ln w="22013">
          <a:noFill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167464361072"/>
          <c:y val="0.163804521335019"/>
          <c:w val="0.72879496680562"/>
          <c:h val="0.691791204338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Interference</c:v>
                </c:pt>
              </c:strCache>
            </c:strRef>
          </c:tx>
          <c:spPr>
            <a:solidFill>
              <a:schemeClr val="bg1"/>
            </a:solidFill>
            <a:ln w="11007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Sheet1!$B$1:$C$1</c:f>
              <c:strCache>
                <c:ptCount val="2"/>
                <c:pt idx="0">
                  <c:v>Spontaneous</c:v>
                </c:pt>
                <c:pt idx="1">
                  <c:v>Combined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78.9</c:v>
                </c:pt>
                <c:pt idx="1">
                  <c:v>74.0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Interference</c:v>
                </c:pt>
              </c:strCache>
            </c:strRef>
          </c:tx>
          <c:spPr>
            <a:solidFill>
              <a:srgbClr val="0000FF"/>
            </a:solidFill>
            <a:ln w="11007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Sheet1!$B$1:$C$1</c:f>
              <c:strCache>
                <c:ptCount val="2"/>
                <c:pt idx="0">
                  <c:v>Spontaneous</c:v>
                </c:pt>
                <c:pt idx="1">
                  <c:v>Combined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56.1</c:v>
                </c:pt>
                <c:pt idx="1">
                  <c:v>63.0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276240"/>
        <c:axId val="-2139273104"/>
      </c:barChart>
      <c:catAx>
        <c:axId val="-213927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9273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9273104"/>
        <c:scaling>
          <c:orientation val="minMax"/>
          <c:max val="80.0"/>
        </c:scaling>
        <c:delete val="0"/>
        <c:axPos val="l"/>
        <c:majorGridlines>
          <c:spPr>
            <a:ln w="1100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>
                    <a:solidFill>
                      <a:srgbClr val="000000"/>
                    </a:solidFill>
                  </a:rPr>
                  <a:t>Diagnostic Accuracy</a:t>
                </a:r>
              </a:p>
            </c:rich>
          </c:tx>
          <c:layout>
            <c:manualLayout>
              <c:xMode val="edge"/>
              <c:yMode val="edge"/>
              <c:x val="0.00711337553394061"/>
              <c:y val="0.320979638859464"/>
            </c:manualLayout>
          </c:layout>
          <c:overlay val="0"/>
          <c:spPr>
            <a:noFill/>
            <a:ln w="220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7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9276240"/>
        <c:crosses val="autoZero"/>
        <c:crossBetween val="between"/>
      </c:valAx>
      <c:spPr>
        <a:noFill/>
        <a:ln w="22013">
          <a:noFill/>
        </a:ln>
      </c:spPr>
    </c:plotArea>
    <c:legend>
      <c:legendPos val="t"/>
      <c:layout>
        <c:manualLayout>
          <c:xMode val="edge"/>
          <c:yMode val="edge"/>
          <c:x val="0.0951276311049354"/>
          <c:y val="0.000910905975562727"/>
          <c:w val="0.8744040450826"/>
          <c:h val="0.0967813679210743"/>
        </c:manualLayout>
      </c:layout>
      <c:overlay val="0"/>
      <c:spPr>
        <a:noFill/>
        <a:ln w="22013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135750566463"/>
          <c:y val="0.0428474576271186"/>
          <c:w val="0.754003259311077"/>
          <c:h val="0.7343344454824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00FF"/>
              </a:solidFill>
              <a:ln w="50800">
                <a:solidFill>
                  <a:srgbClr val="0000FF"/>
                </a:solidFill>
              </a:ln>
            </c:spPr>
          </c:marker>
          <c:xVal>
            <c:numRef>
              <c:f>Data!$E$2:$E$29</c:f>
              <c:numCache>
                <c:formatCode>General</c:formatCode>
                <c:ptCount val="28"/>
                <c:pt idx="0">
                  <c:v>65.0</c:v>
                </c:pt>
                <c:pt idx="1">
                  <c:v>39.0</c:v>
                </c:pt>
                <c:pt idx="2">
                  <c:v>53.0</c:v>
                </c:pt>
                <c:pt idx="3">
                  <c:v>64.0</c:v>
                </c:pt>
                <c:pt idx="4">
                  <c:v>68.0</c:v>
                </c:pt>
                <c:pt idx="5">
                  <c:v>40.0</c:v>
                </c:pt>
                <c:pt idx="6">
                  <c:v>47.0</c:v>
                </c:pt>
                <c:pt idx="7">
                  <c:v>68.0</c:v>
                </c:pt>
                <c:pt idx="8">
                  <c:v>55.0</c:v>
                </c:pt>
                <c:pt idx="9">
                  <c:v>60.0</c:v>
                </c:pt>
                <c:pt idx="10">
                  <c:v>66.0</c:v>
                </c:pt>
                <c:pt idx="11">
                  <c:v>44.0</c:v>
                </c:pt>
                <c:pt idx="12">
                  <c:v>46.0</c:v>
                </c:pt>
                <c:pt idx="13">
                  <c:v>66.0</c:v>
                </c:pt>
                <c:pt idx="14">
                  <c:v>59.0</c:v>
                </c:pt>
                <c:pt idx="15">
                  <c:v>63.0</c:v>
                </c:pt>
                <c:pt idx="16">
                  <c:v>45.0</c:v>
                </c:pt>
                <c:pt idx="17">
                  <c:v>46.0</c:v>
                </c:pt>
                <c:pt idx="18">
                  <c:v>66.0</c:v>
                </c:pt>
                <c:pt idx="19">
                  <c:v>48.0</c:v>
                </c:pt>
                <c:pt idx="20">
                  <c:v>44.0</c:v>
                </c:pt>
                <c:pt idx="21">
                  <c:v>57.0</c:v>
                </c:pt>
                <c:pt idx="22">
                  <c:v>58.0</c:v>
                </c:pt>
                <c:pt idx="23">
                  <c:v>59.0</c:v>
                </c:pt>
                <c:pt idx="24">
                  <c:v>46.0</c:v>
                </c:pt>
                <c:pt idx="25">
                  <c:v>36.0</c:v>
                </c:pt>
                <c:pt idx="26">
                  <c:v>50.0</c:v>
                </c:pt>
                <c:pt idx="27">
                  <c:v>50.0</c:v>
                </c:pt>
              </c:numCache>
            </c:numRef>
          </c:xVal>
          <c:yVal>
            <c:numRef>
              <c:f>Data!$F$2:$F$29</c:f>
              <c:numCache>
                <c:formatCode>General</c:formatCode>
                <c:ptCount val="28"/>
                <c:pt idx="0">
                  <c:v>1.0</c:v>
                </c:pt>
                <c:pt idx="1">
                  <c:v>0.666666666666667</c:v>
                </c:pt>
                <c:pt idx="2">
                  <c:v>0.8</c:v>
                </c:pt>
                <c:pt idx="3">
                  <c:v>0.333333333333333</c:v>
                </c:pt>
                <c:pt idx="4">
                  <c:v>0.0</c:v>
                </c:pt>
                <c:pt idx="5">
                  <c:v>0.333333333333333</c:v>
                </c:pt>
                <c:pt idx="6">
                  <c:v>0.5</c:v>
                </c:pt>
                <c:pt idx="7">
                  <c:v>0.333333333333333</c:v>
                </c:pt>
                <c:pt idx="8">
                  <c:v>0.0</c:v>
                </c:pt>
                <c:pt idx="9">
                  <c:v>0.166666666666667</c:v>
                </c:pt>
                <c:pt idx="10">
                  <c:v>0.666666666666667</c:v>
                </c:pt>
                <c:pt idx="11">
                  <c:v>0.333333333333333</c:v>
                </c:pt>
                <c:pt idx="12">
                  <c:v>0.333333333333333</c:v>
                </c:pt>
                <c:pt idx="13">
                  <c:v>0.166666666666667</c:v>
                </c:pt>
                <c:pt idx="14">
                  <c:v>0.333333333333333</c:v>
                </c:pt>
                <c:pt idx="15">
                  <c:v>0.166666666666667</c:v>
                </c:pt>
                <c:pt idx="16">
                  <c:v>0.4</c:v>
                </c:pt>
                <c:pt idx="17">
                  <c:v>0.5</c:v>
                </c:pt>
                <c:pt idx="18">
                  <c:v>0.333333333333333</c:v>
                </c:pt>
                <c:pt idx="19">
                  <c:v>0.333333333333333</c:v>
                </c:pt>
                <c:pt idx="20">
                  <c:v>0.5</c:v>
                </c:pt>
                <c:pt idx="21">
                  <c:v>0.0</c:v>
                </c:pt>
                <c:pt idx="22">
                  <c:v>0.333333333333333</c:v>
                </c:pt>
                <c:pt idx="23">
                  <c:v>0.166666666666667</c:v>
                </c:pt>
                <c:pt idx="24">
                  <c:v>0.333333333333333</c:v>
                </c:pt>
                <c:pt idx="25">
                  <c:v>0.333333333333333</c:v>
                </c:pt>
                <c:pt idx="26">
                  <c:v>0.5</c:v>
                </c:pt>
                <c:pt idx="27">
                  <c:v>0.333333333333333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748928"/>
        <c:axId val="-2139740304"/>
      </c:scatterChart>
      <c:valAx>
        <c:axId val="-2139748928"/>
        <c:scaling>
          <c:orientation val="minMax"/>
          <c:min val="30.0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solidFill>
                      <a:srgbClr val="000000"/>
                    </a:solidFill>
                  </a:defRPr>
                </a:pPr>
                <a:r>
                  <a:rPr lang="en-US" sz="2400">
                    <a:solidFill>
                      <a:srgbClr val="000000"/>
                    </a:solidFill>
                  </a:rPr>
                  <a:t>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139740304"/>
        <c:crosses val="autoZero"/>
        <c:crossBetween val="midCat"/>
      </c:valAx>
      <c:valAx>
        <c:axId val="-2139740304"/>
        <c:scaling>
          <c:orientation val="minMax"/>
          <c:max val="1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2400">
                    <a:solidFill>
                      <a:srgbClr val="000000"/>
                    </a:solidFill>
                  </a:defRPr>
                </a:pPr>
                <a:r>
                  <a:rPr lang="en-US" sz="2400">
                    <a:solidFill>
                      <a:srgbClr val="000000"/>
                    </a:solidFill>
                  </a:rPr>
                  <a:t>Accuracy</a:t>
                </a:r>
              </a:p>
            </c:rich>
          </c:tx>
          <c:layout>
            <c:manualLayout>
              <c:xMode val="edge"/>
              <c:yMode val="edge"/>
              <c:x val="0.0252611143930669"/>
              <c:y val="0.2076470305618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endParaRPr lang="en-US"/>
          </a:p>
        </c:txPr>
        <c:crossAx val="-2139748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195CFF-F629-D044-931A-CF1485823F1E}" type="datetime1">
              <a:rPr lang="en-US"/>
              <a:pPr>
                <a:defRPr/>
              </a:pPr>
              <a:t>11/9/17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447287-30F3-2E49-9928-A169BE8F5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48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Irish times article:  1/300 chance of dying from medical</a:t>
            </a:r>
            <a:r>
              <a:rPr lang="en-US" baseline="0" dirty="0" smtClean="0"/>
              <a:t> negligence; 1/3,000,000 chance of dying in plane crash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IOM</a:t>
            </a:r>
            <a:r>
              <a:rPr lang="en-US" baseline="0" dirty="0" smtClean="0"/>
              <a:t> report:  2000</a:t>
            </a:r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2003, </a:t>
            </a:r>
            <a:r>
              <a:rPr lang="en-US" dirty="0" smtClean="0"/>
              <a:t>$50M spent</a:t>
            </a:r>
            <a:r>
              <a:rPr lang="en-US" baseline="0" dirty="0" smtClean="0"/>
              <a:t> to set up the CPSI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47287-30F3-2E49-9928-A169BE8F5C1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01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DCE8F-D5B7-CA4E-A805-1AC61B2E3181}" type="slidenum">
              <a:rPr lang="en-US"/>
              <a:pPr/>
              <a:t>17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75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40059-12E4-4C4C-B6C1-263FAB0372CB}" type="slidenum">
              <a:rPr lang="en-US"/>
              <a:pPr/>
              <a:t>19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1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93D05-6CF4-CC46-8939-6813D3F617F4}" type="slidenum">
              <a:rPr lang="en-US"/>
              <a:pPr/>
              <a:t>21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33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404B6-84C7-E547-B137-BA015DFF4B70}" type="slidenum">
              <a:rPr lang="en-US"/>
              <a:pPr/>
              <a:t>22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41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E9305-CA2F-5147-8AF1-45836F8E055B}" type="slidenum">
              <a:rPr lang="en-US"/>
              <a:pPr/>
              <a:t>27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97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A46DE-B68C-194C-9961-B20C566325F7}" type="slidenum">
              <a:rPr lang="en-US"/>
              <a:pPr/>
              <a:t>28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842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61BF2-8D5C-EF49-97F1-A668D74BCE1E}" type="slidenum">
              <a:rPr lang="en-US"/>
              <a:pPr/>
              <a:t>29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49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05AF7-861D-7E49-BF86-28C1AF8184B3}" type="slidenum">
              <a:rPr lang="en-US"/>
              <a:pPr/>
              <a:t>30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27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9B4E9-4860-6442-B911-B179231077F7}" type="slidenum">
              <a:rPr lang="en-US"/>
              <a:pPr/>
              <a:t>31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1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28C3C-9BA3-7344-A534-1810E3631F75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6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4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47287-30F3-2E49-9928-A169BE8F5C1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24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DCE8F-D5B7-CA4E-A805-1AC61B2E3181}" type="slidenum">
              <a:rPr lang="en-US"/>
              <a:pPr/>
              <a:t>37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5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DCE8F-D5B7-CA4E-A805-1AC61B2E3181}" type="slidenum">
              <a:rPr lang="en-US"/>
              <a:pPr/>
              <a:t>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Irish times article:  1/300 chance of dying from medical</a:t>
            </a:r>
            <a:r>
              <a:rPr lang="en-US" baseline="0" dirty="0" smtClean="0"/>
              <a:t> negligence; 1/3,000,000 chance of dying in plane crash</a:t>
            </a:r>
            <a:endParaRPr lang="en-US" dirty="0" smtClean="0"/>
          </a:p>
          <a:p>
            <a:r>
              <a:rPr lang="en-US" dirty="0" smtClean="0"/>
              <a:t>$50M spent</a:t>
            </a:r>
            <a:r>
              <a:rPr lang="en-US" baseline="0" dirty="0" smtClean="0"/>
              <a:t> to set up the CPSI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47287-30F3-2E49-9928-A169BE8F5C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60D89-38EE-A24A-A549-6D1AB41F06AD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84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0ED50-B176-E044-860F-95C76772F115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579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DCE8F-D5B7-CA4E-A805-1AC61B2E3181}" type="slidenum">
              <a:rPr lang="en-US"/>
              <a:pPr/>
              <a:t>14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53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622212-5CEE-5043-B0B9-3C8B5FB27630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055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6B35B-5F76-BD43-B461-50A059AE0623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09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388472"/>
            <a:ext cx="9144000" cy="346952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3600">
                <a:solidFill>
                  <a:schemeClr val="tx2">
                    <a:lumMod val="10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F557-8DE9-3A44-9F2E-DB6AF5CF7EF8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4749-27C7-AB4A-BE16-296467CD8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 bwMode="auto">
          <a:xfrm rot="16200000">
            <a:off x="1086644" y="3364706"/>
            <a:ext cx="68548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anchor="b" anchorCtr="0"/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175" y="6356350"/>
            <a:ext cx="162718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7F5D69F5-D7B4-2F47-95D0-291FE4947002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300" y="6356350"/>
            <a:ext cx="189388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38813"/>
            <a:ext cx="758825" cy="57467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1E1FD2BA-ACE2-9A43-8F65-04C9B33A4B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6764" y="-3175"/>
            <a:ext cx="4567236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5F85-8FB7-3E48-A3DD-0E8B7282C8B5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FCAE-AF25-2D47-A1E6-21F1573F8C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CE1B2D06-B0B6-BD4D-A1A2-F4891D494099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2C0730F8-1BD7-DE46-B6D5-8A64426DE2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45E0-7931-674C-81E2-EFB02F0DEB54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5B02-BC02-9B44-8096-2776CC651E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31925"/>
            <a:ext cx="9144000" cy="39020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 bwMode="auto">
          <a:xfrm>
            <a:off x="0" y="4763"/>
            <a:ext cx="779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 bwMode="auto">
          <a:xfrm rot="5400000" flipH="1">
            <a:off x="4421981" y="3364707"/>
            <a:ext cx="68548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A2D002B7-8E91-4F4D-B9F9-C21619D93E7C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FB5A-8488-1540-B6F5-72C70886F4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63"/>
            <a:ext cx="7786687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431925"/>
            <a:ext cx="9144000" cy="54260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8D92D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1C1C10"/>
                </a:solidFill>
              </a:defRPr>
            </a:lvl1pPr>
            <a:lvl2pPr>
              <a:defRPr sz="2800">
                <a:solidFill>
                  <a:srgbClr val="1C1C10"/>
                </a:solidFill>
              </a:defRPr>
            </a:lvl2pPr>
            <a:lvl3pPr>
              <a:defRPr sz="2400">
                <a:solidFill>
                  <a:srgbClr val="1C1C10"/>
                </a:solidFill>
              </a:defRPr>
            </a:lvl3pPr>
            <a:lvl4pPr>
              <a:defRPr>
                <a:solidFill>
                  <a:srgbClr val="1C1C10"/>
                </a:solidFill>
              </a:defRPr>
            </a:lvl4pPr>
            <a:lvl5pPr>
              <a:defRPr>
                <a:solidFill>
                  <a:srgbClr val="1C1C10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09A8-7E3B-3849-A7ED-48BF76D5D365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6A2A-7742-2048-B585-FFE738AB0B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overlay-ruleShado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20681-05F6-D24C-BB2F-CA1141994582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D4B7-6AF6-1146-8A8F-E58923A5E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6588"/>
            <a:ext cx="9144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C1305-3A24-CE46-8304-DA0BCC08D257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86B9-AF9D-394D-9296-AF68220F6D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Overlay-FullBackground.jpg"/>
          <p:cNvPicPr>
            <a:picLocks noChangeAspect="1"/>
          </p:cNvPicPr>
          <p:nvPr/>
        </p:nvPicPr>
        <p:blipFill>
          <a:blip r:embed="rId3"/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0EC-43A3-E343-997F-AC034A36D0BD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7C47-F122-F041-A98D-506E1F8A2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753C-70AB-0941-8970-6104E3ED0173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7385F-AD00-7C4D-9555-5E815D855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DD14-FAA5-214D-BB27-97ED23988CC7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7379-3C4C-9640-B46D-4F50B7A838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7CA23-1D8F-DC46-AB6C-E9217B87BB29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940A-26C2-5C43-94BD-4A4D8B3E34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6764" y="-3175"/>
            <a:ext cx="4567236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overlay-ruleShadow.png"/>
          <p:cNvPicPr>
            <a:picLocks noChangeAspect="1"/>
          </p:cNvPicPr>
          <p:nvPr/>
        </p:nvPicPr>
        <p:blipFill>
          <a:blip r:embed="rId2"/>
          <a:srcRect r="25031"/>
          <a:stretch>
            <a:fillRect/>
          </a:stretch>
        </p:blipFill>
        <p:spPr bwMode="auto">
          <a:xfrm rot="16200000">
            <a:off x="1086644" y="3364706"/>
            <a:ext cx="68548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anchor="b" anchorCtr="0"/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425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3EFB8B5-CC0C-9A49-9153-BE5350545FB4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300" y="6356350"/>
            <a:ext cx="18923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48338"/>
            <a:ext cx="762000" cy="57626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EB2BB8AA-E556-5C4B-913C-B8F7897176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5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4A2067-03DB-114F-A94B-E99B7D4B9EA3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3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8FBDE5-9BE9-4D45-B769-447D136976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82575" indent="-282575" algn="l" rtl="0" eaLnBrk="1" fontAlgn="base" hangingPunct="1">
        <a:spcBef>
          <a:spcPts val="2000"/>
        </a:spcBef>
        <a:spcAft>
          <a:spcPct val="0"/>
        </a:spcAft>
        <a:buFont typeface="Calisto MT" pitchFamily="-65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577850" indent="-295275" algn="l" rtl="0" eaLnBrk="1" fontAlgn="base" hangingPunct="1">
        <a:spcBef>
          <a:spcPts val="600"/>
        </a:spcBef>
        <a:spcAft>
          <a:spcPct val="0"/>
        </a:spcAft>
        <a:buClr>
          <a:srgbClr val="858585"/>
        </a:buClr>
        <a:buFont typeface="Calisto MT" pitchFamily="-65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8" charset="-128"/>
          <a:cs typeface="+mn-cs"/>
        </a:defRPr>
      </a:lvl2pPr>
      <a:lvl3pPr marL="860425" indent="-282575" algn="l" rtl="0" eaLnBrk="1" fontAlgn="base" hangingPunct="1">
        <a:spcBef>
          <a:spcPts val="600"/>
        </a:spcBef>
        <a:spcAft>
          <a:spcPct val="0"/>
        </a:spcAft>
        <a:buFont typeface="Calisto MT" pitchFamily="-65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8" charset="-128"/>
          <a:cs typeface="+mn-cs"/>
        </a:defRPr>
      </a:lvl3pPr>
      <a:lvl4pPr marL="1143000" indent="-282575" algn="l" rtl="0" eaLnBrk="1" fontAlgn="base" hangingPunct="1">
        <a:spcBef>
          <a:spcPts val="600"/>
        </a:spcBef>
        <a:spcAft>
          <a:spcPct val="0"/>
        </a:spcAft>
        <a:buClr>
          <a:srgbClr val="858585"/>
        </a:buClr>
        <a:buFont typeface="Calisto MT" pitchFamily="-65" charset="0"/>
        <a:buChar char="•"/>
        <a:defRPr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8" charset="-128"/>
          <a:cs typeface="+mn-cs"/>
        </a:defRPr>
      </a:lvl4pPr>
      <a:lvl5pPr marL="1425575" indent="-282575" algn="l" rtl="0" eaLnBrk="1" fontAlgn="base" hangingPunct="1">
        <a:spcBef>
          <a:spcPts val="600"/>
        </a:spcBef>
        <a:spcAft>
          <a:spcPct val="0"/>
        </a:spcAft>
        <a:buFont typeface="Calisto MT" pitchFamily="-65" charset="0"/>
        <a:buChar char="•"/>
        <a:defRPr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77975"/>
            <a:ext cx="8534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FFFF"/>
                </a:solidFill>
                <a:ea typeface="+mj-ea"/>
                <a:cs typeface="+mj-cs"/>
              </a:rPr>
              <a:t>Cognitive approaches to clinical reasoning, judgment and decision-making</a:t>
            </a:r>
            <a:endParaRPr lang="en-US" sz="440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1" y="3276600"/>
            <a:ext cx="8534400" cy="3151188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Kevin W. Eva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en-US" sz="3027" dirty="0" smtClean="0">
                <a:ea typeface="+mn-ea"/>
                <a:cs typeface="+mn-cs"/>
              </a:rPr>
              <a:t>Department of Medicine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en-US" sz="3027" dirty="0" smtClean="0">
                <a:ea typeface="+mn-ea"/>
                <a:cs typeface="+mn-cs"/>
              </a:rPr>
              <a:t>Centre for Health Education Scholarship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en-US" sz="3027" dirty="0" smtClean="0">
                <a:ea typeface="+mn-ea"/>
                <a:cs typeface="+mn-cs"/>
              </a:rPr>
              <a:t>University of British Columbia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9450" y="-273050"/>
            <a:ext cx="10502900" cy="7404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000" y="-1143003"/>
            <a:ext cx="6857999" cy="9144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Statistics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Rate of diagnostic error in medicine:</a:t>
            </a:r>
          </a:p>
          <a:p>
            <a:pPr algn="ctr">
              <a:buNone/>
            </a:pPr>
            <a:r>
              <a:rPr lang="en-US" dirty="0" smtClean="0"/>
              <a:t>10-15%</a:t>
            </a:r>
          </a:p>
          <a:p>
            <a:pPr>
              <a:buNone/>
            </a:pPr>
            <a:r>
              <a:rPr lang="en-US" dirty="0" smtClean="0"/>
              <a:t>Proportion of errors with cognitive cause:</a:t>
            </a:r>
          </a:p>
          <a:p>
            <a:pPr marL="0" indent="0" algn="ctr">
              <a:buNone/>
            </a:pPr>
            <a:r>
              <a:rPr lang="en-US" dirty="0" smtClean="0"/>
              <a:t>74%</a:t>
            </a:r>
          </a:p>
          <a:p>
            <a:pPr algn="r">
              <a:buNone/>
            </a:pPr>
            <a:r>
              <a:rPr lang="en-US" sz="2400" dirty="0" smtClean="0"/>
              <a:t>(see Graber et al., 2005)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006" y="116632"/>
            <a:ext cx="7772400" cy="1295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The early days of expertise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The ‘60s and ‘70s</a:t>
            </a:r>
          </a:p>
          <a:p>
            <a:pPr>
              <a:lnSpc>
                <a:spcPct val="40000"/>
              </a:lnSpc>
              <a:buFontTx/>
              <a:buNone/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Expertise characterized as the development of generic problem solving skills</a:t>
            </a:r>
          </a:p>
          <a:p>
            <a:pPr lvl="1">
              <a:lnSpc>
                <a:spcPct val="6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The goal of PBL:  Create good problem solvers</a:t>
            </a:r>
          </a:p>
          <a:p>
            <a:pPr lvl="1">
              <a:lnSpc>
                <a:spcPct val="6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Evaluation tools (e.g., PMPs) - focused on objectively measuring problem solving tendencies</a:t>
            </a:r>
          </a:p>
          <a:p>
            <a:pPr lvl="1">
              <a:lnSpc>
                <a:spcPct val="40000"/>
              </a:lnSpc>
            </a:pPr>
            <a:endParaRPr lang="en-US" altLang="en-US" sz="2400" dirty="0"/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565987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solidFill>
                  <a:schemeClr val="bg2"/>
                </a:solidFill>
              </a:rPr>
              <a:t>See Norman </a:t>
            </a:r>
            <a:r>
              <a:rPr lang="en-US" dirty="0" smtClean="0">
                <a:solidFill>
                  <a:schemeClr val="bg2"/>
                </a:solidFill>
              </a:rPr>
              <a:t>(2005)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0668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The fall of an empire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3200" dirty="0"/>
              <a:t>Process differences hard to come by</a:t>
            </a:r>
          </a:p>
          <a:p>
            <a:pPr marL="533400" indent="-533400">
              <a:lnSpc>
                <a:spcPct val="10000"/>
              </a:lnSpc>
              <a:buFontTx/>
              <a:buNone/>
            </a:pPr>
            <a:endParaRPr lang="en-US" altLang="en-US" sz="2400" dirty="0"/>
          </a:p>
          <a:p>
            <a:pPr marL="914400" lvl="1" indent="-457200"/>
            <a:r>
              <a:rPr lang="en-US" altLang="en-US" sz="2000" dirty="0"/>
              <a:t>E.g., 5 to 7 hypotheses typically generated early in the course of a case by </a:t>
            </a:r>
            <a:r>
              <a:rPr lang="en-US" altLang="en-US" sz="2000" dirty="0" smtClean="0"/>
              <a:t>both </a:t>
            </a:r>
            <a:r>
              <a:rPr lang="en-US" altLang="en-US" sz="2000" dirty="0" smtClean="0"/>
              <a:t>experts </a:t>
            </a:r>
            <a:r>
              <a:rPr lang="en-US" altLang="en-US" sz="2000" dirty="0"/>
              <a:t>and novices</a:t>
            </a:r>
          </a:p>
          <a:p>
            <a:pPr marL="914400" lvl="1" indent="-457200" algn="r">
              <a:buFontTx/>
              <a:buNone/>
            </a:pPr>
            <a:r>
              <a:rPr lang="en-US" altLang="en-US" sz="2000" dirty="0"/>
              <a:t>(Barrows, et al., 1982; Neufeld, et al., 1981)</a:t>
            </a:r>
          </a:p>
          <a:p>
            <a:pPr marL="914400" lvl="1" indent="-457200" algn="r">
              <a:buFontTx/>
              <a:buNone/>
            </a:pPr>
            <a:endParaRPr lang="en-US" altLang="en-US" sz="2000" dirty="0"/>
          </a:p>
          <a:p>
            <a:pPr marL="533400" indent="-533400">
              <a:buFont typeface="Arial" charset="0"/>
              <a:buAutoNum type="arabicPeriod" startAt="2"/>
            </a:pPr>
            <a:r>
              <a:rPr lang="en-US" altLang="en-US" sz="3200" dirty="0"/>
              <a:t>Context specificity omnipresent</a:t>
            </a:r>
          </a:p>
          <a:p>
            <a:pPr marL="533400" indent="-533400">
              <a:lnSpc>
                <a:spcPct val="10000"/>
              </a:lnSpc>
              <a:buFontTx/>
              <a:buNone/>
            </a:pPr>
            <a:endParaRPr lang="en-US" altLang="en-US" sz="2400" dirty="0"/>
          </a:p>
          <a:p>
            <a:pPr marL="914400" lvl="1" indent="-457200"/>
            <a:r>
              <a:rPr lang="en-US" altLang="en-US" sz="2000" dirty="0"/>
              <a:t>Performance across problems unrelated</a:t>
            </a:r>
          </a:p>
          <a:p>
            <a:pPr marL="914400" lvl="1" indent="-457200" algn="r">
              <a:buFontTx/>
              <a:buNone/>
            </a:pPr>
            <a:r>
              <a:rPr lang="en-US" altLang="en-US" sz="2000" dirty="0"/>
              <a:t>(</a:t>
            </a:r>
            <a:r>
              <a:rPr lang="en-US" altLang="en-US" sz="2000" dirty="0" err="1"/>
              <a:t>Elstein</a:t>
            </a:r>
            <a:r>
              <a:rPr lang="en-US" altLang="en-US" sz="2000" dirty="0"/>
              <a:t>, et al., 1978; Eva, 2003)</a:t>
            </a:r>
          </a:p>
        </p:txBody>
      </p:sp>
    </p:spTree>
    <p:extLst>
      <p:ext uri="{BB962C8B-B14F-4D97-AF65-F5344CB8AC3E}">
        <p14:creationId xmlns:p14="http://schemas.microsoft.com/office/powerpoint/2010/main" val="14396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52600"/>
            <a:ext cx="8382000" cy="3155950"/>
          </a:xfrm>
          <a:noFill/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kumimoji="0" lang="en-US" sz="6000" i="1" dirty="0" smtClean="0">
                <a:latin typeface="Century"/>
                <a:cs typeface="Century"/>
              </a:rPr>
              <a:t>What is being taught?</a:t>
            </a:r>
            <a:endParaRPr kumimoji="0" lang="en-US" sz="6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078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031" y="16808"/>
            <a:ext cx="8388350" cy="1173162"/>
          </a:xfrm>
          <a:noFill/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kumimoji="0" lang="en-US" altLang="en-US" sz="4000">
                <a:solidFill>
                  <a:schemeClr val="tx1"/>
                </a:solidFill>
              </a:rPr>
              <a:t>Traditional models of reasoning</a:t>
            </a:r>
            <a:endParaRPr kumimoji="0" lang="en-US" altLang="en-US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ts val="213"/>
              </a:spcAft>
              <a:buFontTx/>
              <a:buNone/>
              <a:tabLst>
                <a:tab pos="876300" algn="l"/>
                <a:tab pos="876300" algn="l"/>
                <a:tab pos="876300" algn="l"/>
                <a:tab pos="1314450" algn="l"/>
              </a:tabLst>
            </a:pPr>
            <a:r>
              <a:rPr kumimoji="0" lang="en-US" altLang="en-US" sz="2800"/>
              <a:t>Tend to be analytic in nature</a:t>
            </a:r>
          </a:p>
          <a:p>
            <a:pPr marL="685800" lvl="1" indent="-233363">
              <a:lnSpc>
                <a:spcPct val="90000"/>
              </a:lnSpc>
              <a:spcAft>
                <a:spcPts val="213"/>
              </a:spcAft>
              <a:tabLst>
                <a:tab pos="876300" algn="l"/>
                <a:tab pos="876300" algn="l"/>
                <a:tab pos="876300" algn="l"/>
                <a:tab pos="1314450" algn="l"/>
              </a:tabLst>
            </a:pPr>
            <a:r>
              <a:rPr kumimoji="0" lang="en-US" altLang="en-US" sz="2400"/>
              <a:t>Advocate careful, controlled consideration of features</a:t>
            </a:r>
          </a:p>
          <a:p>
            <a:pPr marL="685800" lvl="1" indent="-233363">
              <a:lnSpc>
                <a:spcPct val="90000"/>
              </a:lnSpc>
              <a:spcAft>
                <a:spcPts val="213"/>
              </a:spcAft>
              <a:tabLst>
                <a:tab pos="876300" algn="l"/>
                <a:tab pos="876300" algn="l"/>
                <a:tab pos="876300" algn="l"/>
                <a:tab pos="1314450" algn="l"/>
              </a:tabLst>
            </a:pPr>
            <a:r>
              <a:rPr kumimoji="0" lang="en-US" altLang="en-US" sz="2400"/>
              <a:t>Treat features as plainly evident</a:t>
            </a:r>
          </a:p>
          <a:p>
            <a:pPr marL="685800" lvl="1" indent="-233363">
              <a:lnSpc>
                <a:spcPct val="90000"/>
              </a:lnSpc>
              <a:spcAft>
                <a:spcPts val="213"/>
              </a:spcAft>
              <a:tabLst>
                <a:tab pos="876300" algn="l"/>
                <a:tab pos="876300" algn="l"/>
                <a:tab pos="876300" algn="l"/>
                <a:tab pos="1314450" algn="l"/>
              </a:tabLst>
            </a:pPr>
            <a:r>
              <a:rPr kumimoji="0" lang="en-US" altLang="en-US" sz="2400"/>
              <a:t>Treat expertise as development and elaboration of rules</a:t>
            </a:r>
          </a:p>
          <a:p>
            <a:pPr marL="685800" lvl="1" indent="-233363">
              <a:lnSpc>
                <a:spcPct val="90000"/>
              </a:lnSpc>
              <a:tabLst>
                <a:tab pos="876300" algn="l"/>
                <a:tab pos="876300" algn="l"/>
                <a:tab pos="876300" algn="l"/>
                <a:tab pos="1314450" algn="l"/>
              </a:tabLst>
            </a:pPr>
            <a:r>
              <a:rPr kumimoji="0" lang="en-US" altLang="en-US" sz="2400"/>
              <a:t>Treat reasoning as an application of these rules</a:t>
            </a:r>
          </a:p>
          <a:p>
            <a:pPr marL="685800" lvl="1" indent="-233363">
              <a:lnSpc>
                <a:spcPct val="90000"/>
              </a:lnSpc>
              <a:tabLst>
                <a:tab pos="876300" algn="l"/>
                <a:tab pos="876300" algn="l"/>
                <a:tab pos="876300" algn="l"/>
                <a:tab pos="1314450" algn="l"/>
              </a:tabLst>
            </a:pPr>
            <a:endParaRPr kumimoji="0" lang="en-US" altLang="en-US" sz="2400"/>
          </a:p>
          <a:p>
            <a:pPr marL="0" indent="0">
              <a:lnSpc>
                <a:spcPct val="90000"/>
              </a:lnSpc>
              <a:buFontTx/>
              <a:buNone/>
              <a:tabLst>
                <a:tab pos="876300" algn="l"/>
                <a:tab pos="876300" algn="l"/>
                <a:tab pos="876300" algn="l"/>
                <a:tab pos="1314450" algn="l"/>
              </a:tabLst>
            </a:pPr>
            <a:r>
              <a:rPr kumimoji="0" lang="en-US" altLang="en-US" sz="2800"/>
              <a:t>E.g., Bayes’ theorem: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876300" algn="l"/>
                <a:tab pos="876300" algn="l"/>
                <a:tab pos="876300" algn="l"/>
                <a:tab pos="1314450" algn="l"/>
              </a:tabLst>
            </a:pPr>
            <a:r>
              <a:rPr kumimoji="0" lang="en-US" altLang="en-US" sz="2400"/>
              <a:t>	Pre-test odds x Likelihood ratio = Post-test odds </a:t>
            </a:r>
          </a:p>
        </p:txBody>
      </p:sp>
    </p:spTree>
    <p:extLst>
      <p:ext uri="{BB962C8B-B14F-4D97-AF65-F5344CB8AC3E}">
        <p14:creationId xmlns:p14="http://schemas.microsoft.com/office/powerpoint/2010/main" val="8265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5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838200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Avoid premature closure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72816"/>
            <a:ext cx="8784976" cy="3493369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altLang="en-US" sz="4000" dirty="0"/>
              <a:t>“Be objective”</a:t>
            </a:r>
          </a:p>
          <a:p>
            <a:pPr algn="ctr">
              <a:buFontTx/>
              <a:buNone/>
            </a:pPr>
            <a:endParaRPr lang="en-US" altLang="en-US" sz="4000" dirty="0"/>
          </a:p>
          <a:p>
            <a:pPr algn="ctr">
              <a:buFontTx/>
              <a:buNone/>
            </a:pPr>
            <a:r>
              <a:rPr lang="en-US" altLang="en-US" sz="4000" dirty="0"/>
              <a:t>“Don’t jump the gun”</a:t>
            </a:r>
          </a:p>
          <a:p>
            <a:pPr algn="ctr">
              <a:buFontTx/>
              <a:buNone/>
            </a:pPr>
            <a:endParaRPr lang="en-US" altLang="en-US" sz="4000" dirty="0"/>
          </a:p>
          <a:p>
            <a:pPr algn="ctr">
              <a:buFontTx/>
              <a:buNone/>
            </a:pPr>
            <a:r>
              <a:rPr lang="en-US" altLang="en-US" sz="4000" dirty="0"/>
              <a:t>“Collect all of the available information before making a decision</a:t>
            </a:r>
            <a:r>
              <a:rPr lang="en-US" altLang="en-US" sz="4000" dirty="0" smtClean="0"/>
              <a:t>”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356620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52600"/>
            <a:ext cx="8382000" cy="3155950"/>
          </a:xfrm>
          <a:noFill/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kumimoji="0" lang="en-US" sz="6000" i="1" dirty="0" smtClean="0">
                <a:latin typeface="Century"/>
                <a:cs typeface="Century"/>
              </a:rPr>
              <a:t>With good reason</a:t>
            </a:r>
            <a:r>
              <a:rPr kumimoji="0" lang="is-IS" sz="6000" i="1" dirty="0" smtClean="0">
                <a:latin typeface="Century"/>
                <a:cs typeface="Century"/>
              </a:rPr>
              <a:t>…</a:t>
            </a:r>
            <a:endParaRPr kumimoji="0" lang="en-US" sz="6000" dirty="0">
              <a:latin typeface="Century"/>
              <a:cs typeface="Centur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393995"/>
            <a:ext cx="7012469" cy="6006805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1600200" y="1066800"/>
            <a:ext cx="5715000" cy="4876800"/>
          </a:xfrm>
          <a:prstGeom prst="triangl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kumimoji="0" lang="en-US" dirty="0">
                <a:solidFill>
                  <a:srgbClr val="FFFFFF"/>
                </a:solidFill>
              </a:rPr>
              <a:t>Non-analytic </a:t>
            </a:r>
            <a:r>
              <a:rPr kumimoji="0" lang="en-US" dirty="0" smtClean="0">
                <a:solidFill>
                  <a:srgbClr val="FFFFFF"/>
                </a:solidFill>
              </a:rPr>
              <a:t>processes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4876800" cy="4297363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tabLst>
                <a:tab pos="876300" algn="l"/>
                <a:tab pos="876300" algn="l"/>
                <a:tab pos="876300" algn="l"/>
                <a:tab pos="876300" algn="l"/>
              </a:tabLst>
            </a:pPr>
            <a:r>
              <a:rPr lang="en-US" dirty="0" smtClean="0"/>
              <a:t> System </a:t>
            </a:r>
            <a:r>
              <a:rPr lang="en-US" dirty="0" smtClean="0"/>
              <a:t>1</a:t>
            </a:r>
          </a:p>
          <a:p>
            <a:pPr marL="449263" lvl="1" indent="0">
              <a:lnSpc>
                <a:spcPct val="90000"/>
              </a:lnSpc>
              <a:tabLst>
                <a:tab pos="876300" algn="l"/>
                <a:tab pos="876300" algn="l"/>
                <a:tab pos="876300" algn="l"/>
                <a:tab pos="876300" algn="l"/>
              </a:tabLst>
            </a:pPr>
            <a:r>
              <a:rPr lang="en-US" dirty="0" smtClean="0"/>
              <a:t> Pattern recognition</a:t>
            </a:r>
          </a:p>
          <a:p>
            <a:pPr marL="449263" lvl="1" indent="0">
              <a:lnSpc>
                <a:spcPct val="90000"/>
              </a:lnSpc>
              <a:tabLst>
                <a:tab pos="876300" algn="l"/>
                <a:tab pos="876300" algn="l"/>
                <a:tab pos="876300" algn="l"/>
                <a:tab pos="876300" algn="l"/>
              </a:tabLst>
            </a:pPr>
            <a:r>
              <a:rPr lang="en-US" dirty="0" smtClean="0"/>
              <a:t> Effortless</a:t>
            </a:r>
            <a:r>
              <a:rPr lang="en-US" dirty="0" smtClean="0"/>
              <a:t>, automatic, unconscious</a:t>
            </a:r>
          </a:p>
          <a:p>
            <a:pPr marL="449263" lvl="1" indent="0">
              <a:lnSpc>
                <a:spcPct val="90000"/>
              </a:lnSpc>
              <a:tabLst>
                <a:tab pos="876300" algn="l"/>
                <a:tab pos="876300" algn="l"/>
                <a:tab pos="876300" algn="l"/>
                <a:tab pos="876300" algn="l"/>
              </a:tabLst>
            </a:pPr>
            <a:endParaRPr lang="en-US" dirty="0" smtClean="0"/>
          </a:p>
          <a:p>
            <a:pPr marL="0" indent="0">
              <a:lnSpc>
                <a:spcPct val="90000"/>
              </a:lnSpc>
              <a:tabLst>
                <a:tab pos="876300" algn="l"/>
                <a:tab pos="876300" algn="l"/>
                <a:tab pos="876300" algn="l"/>
                <a:tab pos="876300" algn="l"/>
              </a:tabLst>
            </a:pPr>
            <a:r>
              <a:rPr lang="en-US" dirty="0" smtClean="0"/>
              <a:t> </a:t>
            </a:r>
            <a:r>
              <a:rPr lang="en-US" dirty="0" smtClean="0"/>
              <a:t>Contributing Factor:  </a:t>
            </a:r>
            <a:endParaRPr lang="en-US" dirty="0" smtClean="0"/>
          </a:p>
          <a:p>
            <a:pPr marL="295275" lvl="1" indent="0">
              <a:lnSpc>
                <a:spcPct val="90000"/>
              </a:lnSpc>
              <a:tabLst>
                <a:tab pos="876300" algn="l"/>
                <a:tab pos="876300" algn="l"/>
                <a:tab pos="876300" algn="l"/>
                <a:tab pos="876300" algn="l"/>
              </a:tabLst>
            </a:pPr>
            <a:r>
              <a:rPr lang="en-US" dirty="0" smtClean="0"/>
              <a:t> Working memory limitations</a:t>
            </a:r>
          </a:p>
          <a:p>
            <a:pPr marL="0" indent="0">
              <a:lnSpc>
                <a:spcPct val="90000"/>
              </a:lnSpc>
              <a:buNone/>
              <a:tabLst>
                <a:tab pos="876300" algn="l"/>
                <a:tab pos="876300" algn="l"/>
                <a:tab pos="876300" algn="l"/>
                <a:tab pos="876300" algn="l"/>
              </a:tabLst>
            </a:pPr>
            <a:endParaRPr kumimoji="0" lang="en-US" dirty="0" smtClean="0"/>
          </a:p>
          <a:p>
            <a:pPr marL="0" indent="0">
              <a:lnSpc>
                <a:spcPct val="90000"/>
              </a:lnSpc>
              <a:tabLst>
                <a:tab pos="876300" algn="l"/>
                <a:tab pos="876300" algn="l"/>
                <a:tab pos="876300" algn="l"/>
                <a:tab pos="876300" algn="l"/>
              </a:tabLst>
            </a:pPr>
            <a:r>
              <a:rPr kumimoji="0" lang="en-US" dirty="0" smtClean="0"/>
              <a:t> Effect:  </a:t>
            </a:r>
          </a:p>
          <a:p>
            <a:pPr marL="295275" lvl="1" indent="0">
              <a:lnSpc>
                <a:spcPct val="90000"/>
              </a:lnSpc>
              <a:tabLst>
                <a:tab pos="876300" algn="l"/>
                <a:tab pos="876300" algn="l"/>
                <a:tab pos="876300" algn="l"/>
                <a:tab pos="876300" algn="l"/>
              </a:tabLst>
            </a:pPr>
            <a:r>
              <a:rPr kumimoji="0" lang="en-US" dirty="0" smtClean="0"/>
              <a:t> Errors:  Confirmation bias, etc.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447800"/>
            <a:ext cx="3733799" cy="541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0" y="1022350"/>
            <a:ext cx="3416300" cy="481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Caulford</a:t>
            </a:r>
            <a:r>
              <a:rPr lang="en-US" dirty="0" smtClean="0">
                <a:solidFill>
                  <a:srgbClr val="FFFFFF"/>
                </a:solidFill>
              </a:rPr>
              <a:t> et al. (1994)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Most </a:t>
            </a:r>
            <a:r>
              <a:rPr lang="en-US" sz="2800" dirty="0"/>
              <a:t>prevalent </a:t>
            </a:r>
            <a:r>
              <a:rPr lang="en-US" sz="2800" dirty="0" smtClean="0"/>
              <a:t>errors were </a:t>
            </a:r>
            <a:r>
              <a:rPr lang="en-US" sz="2800" dirty="0"/>
              <a:t>those that correlate with premature closure: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Interviews - abrupt - 43%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History taking - not comprehensive - 90%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Problem solving - data gathering incomplete - 67%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Management - failed to consider important 				strategy - 97%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Record keeping - important details omitted - 93</a:t>
            </a:r>
            <a:r>
              <a:rPr lang="en-US" sz="2200" dirty="0" smtClean="0"/>
              <a:t>%</a:t>
            </a:r>
          </a:p>
          <a:p>
            <a:pPr lvl="1"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Risk appeared greater with increasing years of experience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4400" dirty="0">
                <a:solidFill>
                  <a:srgbClr val="FFFFFF"/>
                </a:solidFill>
              </a:rPr>
              <a:t>Eva &amp; </a:t>
            </a:r>
            <a:r>
              <a:rPr lang="en-US" sz="4400" dirty="0" err="1">
                <a:solidFill>
                  <a:srgbClr val="FFFFFF"/>
                </a:solidFill>
              </a:rPr>
              <a:t>Cunnington</a:t>
            </a:r>
            <a:r>
              <a:rPr lang="en-US" sz="4400" dirty="0">
                <a:solidFill>
                  <a:srgbClr val="FFFFFF"/>
                </a:solidFill>
              </a:rPr>
              <a:t> (2006)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828800"/>
            <a:ext cx="8305800" cy="4800600"/>
          </a:xfrm>
        </p:spPr>
        <p:txBody>
          <a:bodyPr>
            <a:normAutofit/>
          </a:bodyPr>
          <a:lstStyle/>
          <a:p>
            <a:r>
              <a:rPr lang="en-US" sz="3027" dirty="0" smtClean="0"/>
              <a:t>Manipulated order in which information was presented to determine how much influence is held by features encountered early</a:t>
            </a:r>
          </a:p>
          <a:p>
            <a:endParaRPr lang="en-US" sz="2400" dirty="0"/>
          </a:p>
          <a:p>
            <a:r>
              <a:rPr lang="en-US" sz="2800" dirty="0"/>
              <a:t>Example:</a:t>
            </a:r>
          </a:p>
          <a:p>
            <a:pPr algn="ctr">
              <a:buFontTx/>
              <a:buNone/>
            </a:pPr>
            <a:r>
              <a:rPr lang="en-US" sz="2353" dirty="0"/>
              <a:t>Pneumonia before Pulmonary Embolus</a:t>
            </a:r>
            <a:endParaRPr lang="en-US" sz="2353" dirty="0" smtClean="0"/>
          </a:p>
          <a:p>
            <a:pPr algn="ctr">
              <a:buFontTx/>
              <a:buNone/>
            </a:pPr>
            <a:r>
              <a:rPr lang="en-US" sz="2353" dirty="0"/>
              <a:t>v</a:t>
            </a:r>
            <a:r>
              <a:rPr lang="en-US" sz="2353" dirty="0" smtClean="0"/>
              <a:t>s</a:t>
            </a:r>
            <a:r>
              <a:rPr lang="en-US" sz="2353" dirty="0"/>
              <a:t>.</a:t>
            </a:r>
          </a:p>
          <a:p>
            <a:pPr algn="ctr">
              <a:buFontTx/>
              <a:buNone/>
            </a:pPr>
            <a:r>
              <a:rPr lang="en-US" sz="2353" dirty="0"/>
              <a:t>Pulmonary Embolus before Pneumonia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0"/>
            <a:ext cx="7583487" cy="1282700"/>
          </a:xfrm>
        </p:spPr>
        <p:txBody>
          <a:bodyPr/>
          <a:lstStyle/>
          <a:p>
            <a:r>
              <a:rPr lang="en-US" sz="4400" dirty="0">
                <a:solidFill>
                  <a:srgbClr val="FFFFFF"/>
                </a:solidFill>
              </a:rPr>
              <a:t>Eva &amp; </a:t>
            </a:r>
            <a:r>
              <a:rPr lang="en-US" sz="4400" dirty="0" err="1">
                <a:solidFill>
                  <a:srgbClr val="FFFFFF"/>
                </a:solidFill>
              </a:rPr>
              <a:t>Cunnington</a:t>
            </a:r>
            <a:r>
              <a:rPr lang="en-US" sz="4400" dirty="0">
                <a:solidFill>
                  <a:srgbClr val="FFFFFF"/>
                </a:solidFill>
              </a:rPr>
              <a:t> (2006)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2438400"/>
            <a:ext cx="2819400" cy="42973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dirty="0" smtClean="0"/>
              <a:t>More </a:t>
            </a:r>
            <a:r>
              <a:rPr lang="en-US" sz="2800" dirty="0"/>
              <a:t>experienced physicians more likely to base decisions on</a:t>
            </a:r>
            <a:r>
              <a:rPr lang="en-US" sz="2800" dirty="0" smtClean="0"/>
              <a:t>  their first </a:t>
            </a:r>
            <a:r>
              <a:rPr lang="en-US" sz="2800" dirty="0"/>
              <a:t>impressions</a:t>
            </a:r>
            <a:endParaRPr lang="en-US" sz="2000" dirty="0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type="chart" sz="half" idx="4294967295"/>
          </p:nvPr>
        </p:nvGraphicFramePr>
        <p:xfrm>
          <a:off x="3657600" y="1600200"/>
          <a:ext cx="5105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76200"/>
            <a:ext cx="4743450" cy="6993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3450" y="836473"/>
            <a:ext cx="440055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latin typeface="Bradley Hand ITC TT-Bold"/>
                <a:cs typeface="Bradley Hand ITC TT-Bold"/>
              </a:rPr>
              <a:t>What else </a:t>
            </a:r>
          </a:p>
          <a:p>
            <a:pPr algn="ctr"/>
            <a:r>
              <a:rPr lang="en-US" sz="5400" i="1" dirty="0" smtClean="0">
                <a:latin typeface="Bradley Hand ITC TT-Bold"/>
                <a:cs typeface="Bradley Hand ITC TT-Bold"/>
              </a:rPr>
              <a:t>could it be?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2984480"/>
            <a:ext cx="4400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latin typeface="Bradley Hand ITC TT-Bold"/>
                <a:cs typeface="Bradley Hand ITC TT-Bold"/>
              </a:rPr>
              <a:t>Is there anything that doesn’t fit?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Overcoming the evil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762000" y="1828800"/>
            <a:ext cx="7583487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92" dirty="0" smtClean="0"/>
              <a:t>“Cognitive forcing strategies … are designed to prevent clinicians from pursuing a pattern recognition path that will typically lead to error”</a:t>
            </a:r>
          </a:p>
          <a:p>
            <a:endParaRPr lang="en-US" sz="3892" dirty="0" smtClean="0"/>
          </a:p>
          <a:p>
            <a:pPr algn="r">
              <a:buNone/>
            </a:pPr>
            <a:r>
              <a:rPr lang="en-US" sz="2400" dirty="0" err="1" smtClean="0"/>
              <a:t>Croskerry</a:t>
            </a:r>
            <a:r>
              <a:rPr lang="en-US" sz="2400" dirty="0" smtClean="0"/>
              <a:t> (2002)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90270"/>
            <a:ext cx="6451600" cy="6167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Overcoming the evil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762000" y="1828800"/>
            <a:ext cx="7583487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92" dirty="0" smtClean="0"/>
              <a:t>“Cognitive forcing strategies … are designed to </a:t>
            </a:r>
            <a:r>
              <a:rPr lang="en-US" sz="3892" dirty="0" smtClean="0">
                <a:solidFill>
                  <a:srgbClr val="0000FF"/>
                </a:solidFill>
              </a:rPr>
              <a:t>prevent </a:t>
            </a:r>
            <a:r>
              <a:rPr lang="en-US" sz="3892" dirty="0" smtClean="0"/>
              <a:t>clinicians from pursuing a pattern recognition path that will </a:t>
            </a:r>
            <a:r>
              <a:rPr lang="en-US" sz="3892" dirty="0" smtClean="0">
                <a:solidFill>
                  <a:srgbClr val="0000FF"/>
                </a:solidFill>
              </a:rPr>
              <a:t>typically </a:t>
            </a:r>
            <a:r>
              <a:rPr lang="en-US" sz="3892" dirty="0" smtClean="0"/>
              <a:t>lead to error”</a:t>
            </a:r>
          </a:p>
          <a:p>
            <a:endParaRPr lang="en-US" sz="3892" dirty="0" smtClean="0"/>
          </a:p>
          <a:p>
            <a:pPr algn="r">
              <a:buNone/>
            </a:pPr>
            <a:r>
              <a:rPr lang="en-US" sz="2400" dirty="0" err="1" smtClean="0"/>
              <a:t>Croskerry</a:t>
            </a:r>
            <a:r>
              <a:rPr lang="en-US" sz="2400" dirty="0" smtClean="0"/>
              <a:t> (2002)</a:t>
            </a:r>
          </a:p>
        </p:txBody>
      </p:sp>
    </p:spTree>
    <p:extLst>
      <p:ext uri="{BB962C8B-B14F-4D97-AF65-F5344CB8AC3E}">
        <p14:creationId xmlns:p14="http://schemas.microsoft.com/office/powerpoint/2010/main" val="987999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975"/>
            <a:ext cx="7361238" cy="1393825"/>
          </a:xfrm>
          <a:noFill/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kumimoji="0" lang="en-US" dirty="0" smtClean="0">
                <a:solidFill>
                  <a:schemeClr val="tx1"/>
                </a:solidFill>
              </a:rPr>
              <a:t>An artificial dichotomy</a:t>
            </a:r>
            <a:endParaRPr kumimoji="0" lang="en-US" dirty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94037" y="3508381"/>
            <a:ext cx="3154361" cy="571501"/>
            <a:chOff x="1708" y="2149"/>
            <a:chExt cx="2656" cy="400"/>
          </a:xfrm>
        </p:grpSpPr>
        <p:sp>
          <p:nvSpPr>
            <p:cNvPr id="20485" name="Freeform 5"/>
            <p:cNvSpPr>
              <a:spLocks/>
            </p:cNvSpPr>
            <p:nvPr/>
          </p:nvSpPr>
          <p:spPr bwMode="auto">
            <a:xfrm>
              <a:off x="3068" y="2149"/>
              <a:ext cx="1296" cy="400"/>
            </a:xfrm>
            <a:custGeom>
              <a:avLst/>
              <a:gdLst/>
              <a:ahLst/>
              <a:cxnLst>
                <a:cxn ang="0">
                  <a:pos x="0" y="3330"/>
                </a:cxn>
                <a:cxn ang="0">
                  <a:pos x="0" y="6670"/>
                </a:cxn>
                <a:cxn ang="0">
                  <a:pos x="6000" y="6670"/>
                </a:cxn>
                <a:cxn ang="0">
                  <a:pos x="6000" y="10000"/>
                </a:cxn>
                <a:cxn ang="0">
                  <a:pos x="10000" y="5000"/>
                </a:cxn>
                <a:cxn ang="0">
                  <a:pos x="6000" y="0"/>
                </a:cxn>
                <a:cxn ang="0">
                  <a:pos x="6000" y="3330"/>
                </a:cxn>
                <a:cxn ang="0">
                  <a:pos x="0" y="3330"/>
                </a:cxn>
              </a:cxnLst>
              <a:rect l="0" t="0" r="r" b="b"/>
              <a:pathLst>
                <a:path w="10000" h="10000">
                  <a:moveTo>
                    <a:pt x="0" y="3330"/>
                  </a:moveTo>
                  <a:lnTo>
                    <a:pt x="0" y="6670"/>
                  </a:lnTo>
                  <a:lnTo>
                    <a:pt x="6000" y="6670"/>
                  </a:lnTo>
                  <a:lnTo>
                    <a:pt x="6000" y="10000"/>
                  </a:lnTo>
                  <a:lnTo>
                    <a:pt x="10000" y="5000"/>
                  </a:lnTo>
                  <a:lnTo>
                    <a:pt x="6000" y="0"/>
                  </a:lnTo>
                  <a:lnTo>
                    <a:pt x="6000" y="3330"/>
                  </a:lnTo>
                  <a:close/>
                  <a:moveTo>
                    <a:pt x="0" y="3330"/>
                  </a:moveTo>
                </a:path>
              </a:pathLst>
            </a:custGeom>
            <a:solidFill>
              <a:srgbClr val="0000FF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auto">
            <a:xfrm flipH="1">
              <a:off x="1708" y="2149"/>
              <a:ext cx="1456" cy="400"/>
            </a:xfrm>
            <a:custGeom>
              <a:avLst/>
              <a:gdLst/>
              <a:ahLst/>
              <a:cxnLst>
                <a:cxn ang="0">
                  <a:pos x="0" y="3330"/>
                </a:cxn>
                <a:cxn ang="0">
                  <a:pos x="0" y="6670"/>
                </a:cxn>
                <a:cxn ang="0">
                  <a:pos x="6000" y="6670"/>
                </a:cxn>
                <a:cxn ang="0">
                  <a:pos x="6000" y="10000"/>
                </a:cxn>
                <a:cxn ang="0">
                  <a:pos x="10000" y="5000"/>
                </a:cxn>
                <a:cxn ang="0">
                  <a:pos x="6000" y="0"/>
                </a:cxn>
                <a:cxn ang="0">
                  <a:pos x="6000" y="3330"/>
                </a:cxn>
                <a:cxn ang="0">
                  <a:pos x="0" y="3330"/>
                </a:cxn>
              </a:cxnLst>
              <a:rect l="0" t="0" r="r" b="b"/>
              <a:pathLst>
                <a:path w="10000" h="10000">
                  <a:moveTo>
                    <a:pt x="0" y="3330"/>
                  </a:moveTo>
                  <a:lnTo>
                    <a:pt x="0" y="6670"/>
                  </a:lnTo>
                  <a:lnTo>
                    <a:pt x="6000" y="6670"/>
                  </a:lnTo>
                  <a:lnTo>
                    <a:pt x="6000" y="10000"/>
                  </a:lnTo>
                  <a:lnTo>
                    <a:pt x="10000" y="5000"/>
                  </a:lnTo>
                  <a:lnTo>
                    <a:pt x="6000" y="0"/>
                  </a:lnTo>
                  <a:lnTo>
                    <a:pt x="6000" y="3330"/>
                  </a:lnTo>
                  <a:close/>
                  <a:moveTo>
                    <a:pt x="0" y="3330"/>
                  </a:moveTo>
                </a:path>
              </a:pathLst>
            </a:custGeom>
            <a:solidFill>
              <a:srgbClr val="0000FF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6324600" y="2895600"/>
            <a:ext cx="2286000" cy="1905000"/>
            <a:chOff x="3984" y="1776"/>
            <a:chExt cx="1440" cy="1200"/>
          </a:xfrm>
        </p:grpSpPr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4316" y="2109"/>
              <a:ext cx="80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5399" dir="2700000" algn="ctr" rotWithShape="0">
                <a:srgbClr val="FFFFFF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>
                <a:tabLst>
                  <a:tab pos="250825" algn="l"/>
                  <a:tab pos="503238" algn="l"/>
                  <a:tab pos="754063" algn="l"/>
                  <a:tab pos="1006475" algn="l"/>
                  <a:tab pos="1246188" algn="l"/>
                  <a:tab pos="1497013" algn="l"/>
                  <a:tab pos="1749425" algn="l"/>
                  <a:tab pos="2000250" algn="l"/>
                  <a:tab pos="2251075" algn="l"/>
                  <a:tab pos="2503488" algn="l"/>
                  <a:tab pos="2754313" algn="l"/>
                  <a:tab pos="3006725" algn="l"/>
                </a:tabLst>
              </a:pPr>
              <a:r>
                <a:rPr lang="en-US" sz="2500" dirty="0">
                  <a:solidFill>
                    <a:srgbClr val="000000"/>
                  </a:solidFill>
                  <a:latin typeface="Hoefler Text" charset="0"/>
                </a:rPr>
                <a:t>Analytic </a:t>
              </a:r>
            </a:p>
            <a:p>
              <a:pPr algn="ctr" defTabSz="822325" eaLnBrk="1" hangingPunct="1">
                <a:tabLst>
                  <a:tab pos="250825" algn="l"/>
                  <a:tab pos="503238" algn="l"/>
                  <a:tab pos="754063" algn="l"/>
                  <a:tab pos="1006475" algn="l"/>
                  <a:tab pos="1246188" algn="l"/>
                  <a:tab pos="1497013" algn="l"/>
                  <a:tab pos="1749425" algn="l"/>
                  <a:tab pos="2000250" algn="l"/>
                  <a:tab pos="2251075" algn="l"/>
                  <a:tab pos="2503488" algn="l"/>
                  <a:tab pos="2754313" algn="l"/>
                  <a:tab pos="3006725" algn="l"/>
                </a:tabLst>
              </a:pPr>
              <a:r>
                <a:rPr lang="en-US" sz="2500" dirty="0">
                  <a:solidFill>
                    <a:srgbClr val="000000"/>
                  </a:solidFill>
                  <a:latin typeface="Hoefler Text" charset="0"/>
                </a:rPr>
                <a:t>processes</a:t>
              </a:r>
            </a:p>
          </p:txBody>
        </p:sp>
        <p:sp>
          <p:nvSpPr>
            <p:cNvPr id="20525" name="Oval 45"/>
            <p:cNvSpPr>
              <a:spLocks noChangeArrowheads="1"/>
            </p:cNvSpPr>
            <p:nvPr/>
          </p:nvSpPr>
          <p:spPr bwMode="auto">
            <a:xfrm>
              <a:off x="3984" y="1776"/>
              <a:ext cx="1440" cy="1200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09600" y="2819400"/>
            <a:ext cx="2286000" cy="1905000"/>
            <a:chOff x="384" y="1776"/>
            <a:chExt cx="1440" cy="1200"/>
          </a:xfrm>
        </p:grpSpPr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560" y="2145"/>
              <a:ext cx="1111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5399" dir="2700000" algn="ctr" rotWithShape="0">
                <a:srgbClr val="FFFFFF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>
                <a:tabLst>
                  <a:tab pos="250825" algn="l"/>
                  <a:tab pos="503238" algn="l"/>
                  <a:tab pos="754063" algn="l"/>
                  <a:tab pos="1006475" algn="l"/>
                  <a:tab pos="1246188" algn="l"/>
                  <a:tab pos="1497013" algn="l"/>
                  <a:tab pos="1749425" algn="l"/>
                  <a:tab pos="2000250" algn="l"/>
                  <a:tab pos="2251075" algn="l"/>
                  <a:tab pos="2503488" algn="l"/>
                  <a:tab pos="2754313" algn="l"/>
                  <a:tab pos="3006725" algn="l"/>
                </a:tabLst>
              </a:pPr>
              <a:r>
                <a:rPr lang="en-US" sz="2500" dirty="0">
                  <a:solidFill>
                    <a:srgbClr val="000000"/>
                  </a:solidFill>
                  <a:latin typeface="Hoefler Text" charset="0"/>
                </a:rPr>
                <a:t>Non-analytic </a:t>
              </a:r>
            </a:p>
            <a:p>
              <a:pPr algn="ctr" defTabSz="822325" eaLnBrk="1" hangingPunct="1">
                <a:tabLst>
                  <a:tab pos="250825" algn="l"/>
                  <a:tab pos="503238" algn="l"/>
                  <a:tab pos="754063" algn="l"/>
                  <a:tab pos="1006475" algn="l"/>
                  <a:tab pos="1246188" algn="l"/>
                  <a:tab pos="1497013" algn="l"/>
                  <a:tab pos="1749425" algn="l"/>
                  <a:tab pos="2000250" algn="l"/>
                  <a:tab pos="2251075" algn="l"/>
                  <a:tab pos="2503488" algn="l"/>
                  <a:tab pos="2754313" algn="l"/>
                  <a:tab pos="3006725" algn="l"/>
                </a:tabLst>
              </a:pPr>
              <a:r>
                <a:rPr lang="en-US" sz="2500" dirty="0">
                  <a:solidFill>
                    <a:srgbClr val="000000"/>
                  </a:solidFill>
                  <a:latin typeface="Hoefler Text" charset="0"/>
                </a:rPr>
                <a:t>processes</a:t>
              </a:r>
            </a:p>
          </p:txBody>
        </p:sp>
        <p:sp>
          <p:nvSpPr>
            <p:cNvPr id="20526" name="Oval 46"/>
            <p:cNvSpPr>
              <a:spLocks noChangeArrowheads="1"/>
            </p:cNvSpPr>
            <p:nvPr/>
          </p:nvSpPr>
          <p:spPr bwMode="auto">
            <a:xfrm>
              <a:off x="384" y="1776"/>
              <a:ext cx="1440" cy="1200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3810000" y="2819400"/>
            <a:ext cx="1828800" cy="1905000"/>
            <a:chOff x="2400" y="1776"/>
            <a:chExt cx="1152" cy="1200"/>
          </a:xfrm>
        </p:grpSpPr>
        <p:sp>
          <p:nvSpPr>
            <p:cNvPr id="20533" name="Text Box 53"/>
            <p:cNvSpPr txBox="1">
              <a:spLocks noChangeArrowheads="1"/>
            </p:cNvSpPr>
            <p:nvPr/>
          </p:nvSpPr>
          <p:spPr bwMode="auto">
            <a:xfrm>
              <a:off x="2536" y="2256"/>
              <a:ext cx="91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5399" dir="2700000" algn="ctr" rotWithShape="0">
                <a:srgbClr val="FFFFFF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>
                <a:tabLst>
                  <a:tab pos="250825" algn="l"/>
                  <a:tab pos="503238" algn="l"/>
                  <a:tab pos="754063" algn="l"/>
                  <a:tab pos="1006475" algn="l"/>
                  <a:tab pos="1246188" algn="l"/>
                  <a:tab pos="1497013" algn="l"/>
                  <a:tab pos="1749425" algn="l"/>
                  <a:tab pos="2000250" algn="l"/>
                  <a:tab pos="2251075" algn="l"/>
                  <a:tab pos="2503488" algn="l"/>
                  <a:tab pos="2754313" algn="l"/>
                  <a:tab pos="3006725" algn="l"/>
                </a:tabLst>
              </a:pPr>
              <a:r>
                <a:rPr lang="en-US" sz="2500">
                  <a:solidFill>
                    <a:srgbClr val="000000"/>
                  </a:solidFill>
                  <a:latin typeface="Hoefler Text" charset="0"/>
                </a:rPr>
                <a:t>Combined</a:t>
              </a:r>
            </a:p>
          </p:txBody>
        </p: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2400" y="1776"/>
              <a:ext cx="1152" cy="1200"/>
              <a:chOff x="2400" y="1776"/>
              <a:chExt cx="1152" cy="1200"/>
            </a:xfrm>
          </p:grpSpPr>
          <p:sp>
            <p:nvSpPr>
              <p:cNvPr id="20536" name="AutoShape 56"/>
              <p:cNvSpPr>
                <a:spLocks noChangeArrowheads="1"/>
              </p:cNvSpPr>
              <p:nvPr/>
            </p:nvSpPr>
            <p:spPr bwMode="auto">
              <a:xfrm>
                <a:off x="2400" y="1776"/>
                <a:ext cx="672" cy="1200"/>
              </a:xfrm>
              <a:prstGeom prst="moon">
                <a:avLst>
                  <a:gd name="adj" fmla="val 50000"/>
                </a:avLst>
              </a:prstGeom>
              <a:solidFill>
                <a:srgbClr val="0000FF">
                  <a:alpha val="25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7" name="AutoShape 57"/>
              <p:cNvSpPr>
                <a:spLocks noChangeArrowheads="1"/>
              </p:cNvSpPr>
              <p:nvPr/>
            </p:nvSpPr>
            <p:spPr bwMode="auto">
              <a:xfrm flipH="1">
                <a:off x="2880" y="1776"/>
                <a:ext cx="672" cy="1200"/>
              </a:xfrm>
              <a:prstGeom prst="moon">
                <a:avLst>
                  <a:gd name="adj" fmla="val 50000"/>
                </a:avLst>
              </a:prstGeom>
              <a:solidFill>
                <a:srgbClr val="0000FF">
                  <a:alpha val="25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8" name="Oval 58"/>
              <p:cNvSpPr>
                <a:spLocks noChangeArrowheads="1"/>
              </p:cNvSpPr>
              <p:nvPr/>
            </p:nvSpPr>
            <p:spPr bwMode="auto">
              <a:xfrm>
                <a:off x="2736" y="1872"/>
                <a:ext cx="480" cy="1008"/>
              </a:xfrm>
              <a:prstGeom prst="ellipse">
                <a:avLst/>
              </a:prstGeom>
              <a:solidFill>
                <a:srgbClr val="0000FF">
                  <a:alpha val="2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352800" y="2819400"/>
            <a:ext cx="2743200" cy="1905000"/>
            <a:chOff x="2112" y="1776"/>
            <a:chExt cx="1728" cy="1200"/>
          </a:xfrm>
        </p:grpSpPr>
        <p:sp>
          <p:nvSpPr>
            <p:cNvPr id="20531" name="Oval 51"/>
            <p:cNvSpPr>
              <a:spLocks noChangeArrowheads="1"/>
            </p:cNvSpPr>
            <p:nvPr/>
          </p:nvSpPr>
          <p:spPr bwMode="auto">
            <a:xfrm>
              <a:off x="2112" y="1776"/>
              <a:ext cx="1440" cy="1200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4" name="Oval 54"/>
            <p:cNvSpPr>
              <a:spLocks noChangeArrowheads="1"/>
            </p:cNvSpPr>
            <p:nvPr/>
          </p:nvSpPr>
          <p:spPr bwMode="auto">
            <a:xfrm>
              <a:off x="2400" y="1776"/>
              <a:ext cx="1440" cy="1200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94042" y="5257800"/>
            <a:ext cx="326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Influential variables: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Fatigue, age, distractions, etc.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97676" y="6263249"/>
            <a:ext cx="60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(See Jacoby</a:t>
            </a:r>
            <a:r>
              <a:rPr lang="en-US" smtClean="0">
                <a:solidFill>
                  <a:srgbClr val="000000"/>
                </a:solidFill>
              </a:rPr>
              <a:t>, </a:t>
            </a:r>
            <a:r>
              <a:rPr lang="en-US" smtClean="0">
                <a:solidFill>
                  <a:srgbClr val="000000"/>
                </a:solidFill>
              </a:rPr>
              <a:t>et al., </a:t>
            </a:r>
            <a:r>
              <a:rPr lang="en-US" dirty="0" smtClean="0">
                <a:solidFill>
                  <a:srgbClr val="000000"/>
                </a:solidFill>
              </a:rPr>
              <a:t>1997; Eva, 2005) 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Value from System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6394450"/>
            <a:ext cx="3276600" cy="463550"/>
          </a:xfrm>
        </p:spPr>
        <p:txBody>
          <a:bodyPr>
            <a:normAutofit/>
          </a:bodyPr>
          <a:lstStyle/>
          <a:p>
            <a:pPr algn="r" eaLnBrk="1" hangingPunct="1">
              <a:buFontTx/>
              <a:buNone/>
            </a:pPr>
            <a:r>
              <a:rPr lang="en-US" sz="2000" dirty="0" smtClean="0"/>
              <a:t>(Eva and </a:t>
            </a:r>
            <a:r>
              <a:rPr lang="en-US" sz="2000" dirty="0" err="1" smtClean="0"/>
              <a:t>Regehr</a:t>
            </a:r>
            <a:r>
              <a:rPr lang="en-US" sz="2000" dirty="0" smtClean="0"/>
              <a:t>, 2007)</a:t>
            </a:r>
            <a:endParaRPr lang="en-US" sz="20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779463" y="1524000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874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295400"/>
          </a:xfrm>
          <a:noFill/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Ark, Brooks, and Eva (2006)</a:t>
            </a:r>
            <a:endParaRPr kumimoji="0"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33400" y="1524000"/>
          <a:ext cx="8610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1142"/>
            <a:ext cx="6096000" cy="457965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When care fails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0" y="14478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295400"/>
          </a:xfrm>
          <a:noFill/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Ark, Brooks, and Eva (2006)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0192" y="2060848"/>
            <a:ext cx="2664296" cy="42484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35896" y="2060848"/>
            <a:ext cx="2664296" cy="42484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29528" y="273050"/>
            <a:ext cx="358914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Eva, </a:t>
            </a:r>
            <a:r>
              <a:rPr lang="en-US" sz="2400" dirty="0" err="1"/>
              <a:t>Hatala</a:t>
            </a:r>
            <a:r>
              <a:rPr lang="en-US" sz="2400" dirty="0"/>
              <a:t>,</a:t>
            </a:r>
            <a:r>
              <a:rPr lang="en-US" sz="2400" dirty="0" smtClean="0"/>
              <a:t> et al. (2007)</a:t>
            </a:r>
          </a:p>
          <a:p>
            <a:r>
              <a:rPr lang="en-US" sz="2400" dirty="0" smtClean="0"/>
              <a:t>   Psychology students</a:t>
            </a:r>
          </a:p>
          <a:p>
            <a:r>
              <a:rPr lang="en-US" sz="2400" dirty="0" smtClean="0"/>
              <a:t>   ECG Slides</a:t>
            </a:r>
            <a:endParaRPr lang="en-US" sz="24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32472" y="1889125"/>
          <a:ext cx="3886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55641" y="304800"/>
            <a:ext cx="338355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Sibbald</a:t>
            </a:r>
            <a:r>
              <a:rPr lang="en-US" sz="2400" dirty="0" smtClean="0">
                <a:solidFill>
                  <a:srgbClr val="000000"/>
                </a:solidFill>
              </a:rPr>
              <a:t> et al. (2012)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  Medical students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  Harvey Heart Sounds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953000" y="1889125"/>
          <a:ext cx="3886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25275" y="2346325"/>
            <a:ext cx="55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n.s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2357993"/>
            <a:ext cx="92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&lt;0.05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0875" y="2346325"/>
            <a:ext cx="55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n.s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15701" y="2357993"/>
            <a:ext cx="92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dirty="0" smtClean="0"/>
              <a:t>&lt;0.05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Graphic spid="10" grpId="0" uiExpand="1">
        <p:bldSub>
          <a:bldChart bld="category"/>
        </p:bldSub>
      </p:bldGraphic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Summary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762000" y="1828800"/>
            <a:ext cx="7583487" cy="4678363"/>
          </a:xfrm>
        </p:spPr>
        <p:txBody>
          <a:bodyPr>
            <a:normAutofit/>
          </a:bodyPr>
          <a:lstStyle/>
          <a:p>
            <a:r>
              <a:rPr lang="en-US" sz="3892" dirty="0" smtClean="0"/>
              <a:t>It is important to recognize that exclusive reliance on non-analytic processes creates error …</a:t>
            </a:r>
          </a:p>
          <a:p>
            <a:endParaRPr lang="en-US" sz="3892" dirty="0" smtClean="0"/>
          </a:p>
          <a:p>
            <a:r>
              <a:rPr lang="en-US" sz="3892" dirty="0" smtClean="0"/>
              <a:t>… but so does absolute aversion to those processes</a:t>
            </a:r>
            <a:endParaRPr lang="en-US" sz="2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Summary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1999" cy="4724400"/>
          </a:xfrm>
        </p:spPr>
        <p:txBody>
          <a:bodyPr/>
          <a:lstStyle/>
          <a:p>
            <a:r>
              <a:rPr lang="en-US" dirty="0" smtClean="0"/>
              <a:t>Dominant discourse around diagnostic error:  Heuristics bad</a:t>
            </a:r>
          </a:p>
          <a:p>
            <a:endParaRPr lang="en-US" sz="2400" dirty="0" smtClean="0"/>
          </a:p>
          <a:p>
            <a:r>
              <a:rPr lang="en-US" dirty="0" smtClean="0"/>
              <a:t>Problems arising from that discourse:</a:t>
            </a:r>
          </a:p>
          <a:p>
            <a:pPr lvl="1"/>
            <a:r>
              <a:rPr lang="en-US" dirty="0" smtClean="0"/>
              <a:t>Overlooking the fact that any strategy can lead to errors and successes</a:t>
            </a:r>
          </a:p>
          <a:p>
            <a:pPr lvl="1"/>
            <a:r>
              <a:rPr lang="en-US" dirty="0" smtClean="0"/>
              <a:t>Reinforcing the tendency for students to want to be right rather than to learn how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68" y="2192992"/>
            <a:ext cx="8077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indent="-282575" defTabSz="914400">
              <a:lnSpc>
                <a:spcPct val="90000"/>
              </a:lnSpc>
              <a:spcBef>
                <a:spcPts val="2000"/>
              </a:spcBef>
              <a:buFont typeface="Calisto MT" pitchFamily="-65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Offer ways of simplifying a complex world</a:t>
            </a:r>
          </a:p>
          <a:p>
            <a:pPr lvl="2" defTabSz="914400">
              <a:lnSpc>
                <a:spcPct val="90000"/>
              </a:lnSpc>
              <a:spcBef>
                <a:spcPts val="2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…that can cause problems</a:t>
            </a:r>
          </a:p>
          <a:p>
            <a:pPr lvl="3" defTabSz="914400">
              <a:lnSpc>
                <a:spcPct val="90000"/>
              </a:lnSpc>
              <a:spcBef>
                <a:spcPts val="2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…but can’t be turned off</a:t>
            </a:r>
          </a:p>
          <a:p>
            <a:pPr lvl="4" defTabSz="914400">
              <a:lnSpc>
                <a:spcPct val="90000"/>
              </a:lnSpc>
              <a:spcBef>
                <a:spcPts val="2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…with good reason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9296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5400">
              <a:tabLst>
                <a:tab pos="1270000" algn="l"/>
              </a:tabLst>
            </a:pPr>
            <a:r>
              <a:rPr lang="en-US" smtClean="0">
                <a:solidFill>
                  <a:schemeClr val="tx1"/>
                </a:solidFill>
              </a:rPr>
              <a:t>Heuristics and biases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2738" y="5638800"/>
            <a:ext cx="5991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2"/>
                </a:solidFill>
                <a:latin typeface="Calibri"/>
                <a:ea typeface=""/>
                <a:cs typeface=""/>
              </a:rPr>
              <a:t>(see </a:t>
            </a:r>
            <a:r>
              <a:rPr lang="en-US" sz="2400" dirty="0" err="1" smtClean="0">
                <a:solidFill>
                  <a:schemeClr val="bg2"/>
                </a:solidFill>
                <a:latin typeface="Calibri"/>
                <a:ea typeface=""/>
                <a:cs typeface=""/>
              </a:rPr>
              <a:t>Wegwarth</a:t>
            </a:r>
            <a:r>
              <a:rPr lang="en-US" sz="2400" dirty="0" smtClean="0">
                <a:solidFill>
                  <a:schemeClr val="bg2"/>
                </a:solidFill>
                <a:latin typeface="Calibri"/>
                <a:ea typeface=""/>
                <a:cs typeface=""/>
              </a:rPr>
              <a:t>, </a:t>
            </a:r>
            <a:r>
              <a:rPr lang="en-US" sz="2400" dirty="0" err="1" smtClean="0">
                <a:solidFill>
                  <a:schemeClr val="bg2"/>
                </a:solidFill>
                <a:latin typeface="Calibri"/>
                <a:ea typeface=""/>
                <a:cs typeface=""/>
              </a:rPr>
              <a:t>Gaissmeier</a:t>
            </a:r>
            <a:r>
              <a:rPr lang="en-US" sz="2400" dirty="0" smtClean="0">
                <a:solidFill>
                  <a:schemeClr val="bg2"/>
                </a:solidFill>
                <a:latin typeface="Calibri"/>
                <a:ea typeface=""/>
                <a:cs typeface=""/>
              </a:rPr>
              <a:t>, </a:t>
            </a:r>
            <a:r>
              <a:rPr lang="en-US" sz="2400" dirty="0" err="1" smtClean="0">
                <a:solidFill>
                  <a:schemeClr val="bg2"/>
                </a:solidFill>
                <a:latin typeface="Calibri"/>
                <a:ea typeface=""/>
                <a:cs typeface=""/>
              </a:rPr>
              <a:t>Gigerenzer</a:t>
            </a:r>
            <a:r>
              <a:rPr lang="en-US" sz="2400" dirty="0" smtClean="0">
                <a:solidFill>
                  <a:schemeClr val="bg2"/>
                </a:solidFill>
                <a:latin typeface="Calibri"/>
                <a:ea typeface=""/>
                <a:cs typeface=""/>
              </a:rPr>
              <a:t>, 2009)</a:t>
            </a:r>
            <a:endParaRPr lang="en-US" sz="2400" dirty="0">
              <a:solidFill>
                <a:schemeClr val="bg2"/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2012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H="1">
            <a:off x="914400" y="1874838"/>
            <a:ext cx="7315200" cy="4068764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0800000" flipH="1">
            <a:off x="914400" y="1874836"/>
            <a:ext cx="7315200" cy="4068764"/>
          </a:xfrm>
          <a:prstGeom prst="rtTriangle">
            <a:avLst/>
          </a:prstGeom>
          <a:solidFill>
            <a:schemeClr val="tx1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500"/>
            <a:ext cx="7938739" cy="12827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fine balance?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371600" y="6248400"/>
            <a:ext cx="6629400" cy="609600"/>
          </a:xfrm>
          <a:prstGeom prst="rightArrow">
            <a:avLst/>
          </a:prstGeom>
          <a:solidFill>
            <a:srgbClr val="0000FF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-1714499" y="3589336"/>
            <a:ext cx="4038600" cy="609600"/>
          </a:xfrm>
          <a:prstGeom prst="rightArrow">
            <a:avLst/>
          </a:prstGeom>
          <a:solidFill>
            <a:srgbClr val="0000FF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399" y="1828800"/>
            <a:ext cx="731520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14399" y="5943601"/>
            <a:ext cx="145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Med School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71390" y="5943602"/>
            <a:ext cx="126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Residency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697" y="5943602"/>
            <a:ext cx="101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Practice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Parallelogram 23"/>
          <p:cNvSpPr/>
          <p:nvPr/>
        </p:nvSpPr>
        <p:spPr>
          <a:xfrm>
            <a:off x="914400" y="1905004"/>
            <a:ext cx="7315200" cy="4038598"/>
          </a:xfrm>
          <a:prstGeom prst="parallelogram">
            <a:avLst>
              <a:gd name="adj" fmla="val 59643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10800000">
            <a:off x="4010697" y="1905004"/>
            <a:ext cx="4218903" cy="205739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1505506"/>
            <a:ext cx="7315200" cy="369332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Formal Knowledge                                            </a:t>
            </a:r>
            <a:r>
              <a:rPr lang="en-US" dirty="0" smtClean="0">
                <a:solidFill>
                  <a:srgbClr val="0000FF"/>
                </a:solidFill>
              </a:rPr>
              <a:t>Experiential Knowledge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 rot="16200000">
            <a:off x="-1234282" y="3536153"/>
            <a:ext cx="4038600" cy="71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marR="0" lvl="0" indent="-282575" algn="ctr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Calisto MT" pitchFamily="-65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0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Risk of inexperience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C1C10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 rot="16200000">
            <a:off x="6614318" y="3566318"/>
            <a:ext cx="4038600" cy="71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marR="0" lvl="0" indent="-282575" algn="ctr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Calisto MT" pitchFamily="-65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0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Risk of experience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C1C10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4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762999" cy="12827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real influence of experience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 1"/>
          <p:cNvGraphicFramePr/>
          <p:nvPr/>
        </p:nvGraphicFramePr>
        <p:xfrm>
          <a:off x="1219200" y="1641474"/>
          <a:ext cx="6535737" cy="468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3461" y="6324599"/>
            <a:ext cx="2038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(See Eva, 2002)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>
            <a:off x="381000" y="4191000"/>
            <a:ext cx="5926137" cy="2438400"/>
          </a:xfrm>
          <a:prstGeom prst="arc">
            <a:avLst>
              <a:gd name="adj1" fmla="val 16200000"/>
              <a:gd name="adj2" fmla="val 21501405"/>
            </a:avLst>
          </a:prstGeom>
          <a:ln w="508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flipV="1">
            <a:off x="381000" y="838200"/>
            <a:ext cx="5926137" cy="2438400"/>
          </a:xfrm>
          <a:prstGeom prst="arc">
            <a:avLst>
              <a:gd name="adj1" fmla="val 16200000"/>
              <a:gd name="adj2" fmla="val 21501405"/>
            </a:avLst>
          </a:prstGeom>
          <a:ln w="508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52600"/>
            <a:ext cx="8382000" cy="3155950"/>
          </a:xfrm>
          <a:noFill/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kumimoji="0" lang="en-US" sz="6000" i="1" dirty="0" smtClean="0">
                <a:latin typeface="Century"/>
                <a:cs typeface="Century"/>
              </a:rPr>
              <a:t>What does this mean for medical education?</a:t>
            </a:r>
            <a:endParaRPr kumimoji="0" lang="en-US" sz="6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460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Implications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611560" y="1700808"/>
            <a:ext cx="8202488" cy="4906963"/>
          </a:xfrm>
        </p:spPr>
        <p:txBody>
          <a:bodyPr>
            <a:normAutofit fontScale="85000" lnSpcReduction="20000"/>
          </a:bodyPr>
          <a:lstStyle/>
          <a:p>
            <a:r>
              <a:rPr lang="en-US" sz="3892" dirty="0" smtClean="0"/>
              <a:t>For training:</a:t>
            </a:r>
          </a:p>
          <a:p>
            <a:pPr lvl="1"/>
            <a:r>
              <a:rPr lang="en-US" sz="3092" dirty="0" smtClean="0"/>
              <a:t>Teach around many examples</a:t>
            </a:r>
          </a:p>
          <a:p>
            <a:pPr lvl="1"/>
            <a:r>
              <a:rPr lang="en-US" sz="3135" dirty="0" smtClean="0"/>
              <a:t>While explicitly empowering dual processes</a:t>
            </a:r>
          </a:p>
          <a:p>
            <a:pPr lvl="1"/>
            <a:endParaRPr lang="en-US" sz="3135" dirty="0" smtClean="0"/>
          </a:p>
          <a:p>
            <a:r>
              <a:rPr lang="en-US" sz="3935" dirty="0" smtClean="0"/>
              <a:t>For practice:</a:t>
            </a:r>
          </a:p>
          <a:p>
            <a:pPr lvl="1"/>
            <a:r>
              <a:rPr lang="en-US" sz="3135" dirty="0" smtClean="0"/>
              <a:t>Embrace review and enhancement programs</a:t>
            </a:r>
          </a:p>
          <a:p>
            <a:pPr lvl="1"/>
            <a:r>
              <a:rPr lang="en-US" sz="3135" dirty="0" smtClean="0"/>
              <a:t>Within communities of practice</a:t>
            </a:r>
          </a:p>
          <a:p>
            <a:pPr lvl="1"/>
            <a:r>
              <a:rPr lang="en-US" sz="3135" dirty="0" smtClean="0"/>
              <a:t>Without limiting discussion to guideline-based “do’s and don’ts”</a:t>
            </a:r>
          </a:p>
          <a:p>
            <a:pPr lvl="1"/>
            <a:endParaRPr lang="en-US" sz="3892" dirty="0" smtClean="0"/>
          </a:p>
          <a:p>
            <a:pPr algn="r">
              <a:buNone/>
            </a:pPr>
            <a:r>
              <a:rPr lang="en-US" sz="2595" dirty="0" smtClean="0"/>
              <a:t>See Eva, et al. (1998); Eva (2002; 2005; 2009)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When care fails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077199" cy="3886200"/>
          </a:xfrm>
        </p:spPr>
        <p:txBody>
          <a:bodyPr/>
          <a:lstStyle/>
          <a:p>
            <a:r>
              <a:rPr lang="en-US" dirty="0" smtClean="0"/>
              <a:t>Medical error</a:t>
            </a:r>
          </a:p>
          <a:p>
            <a:r>
              <a:rPr lang="en-US" dirty="0" smtClean="0"/>
              <a:t>Cognitive accounts of diagnostic error</a:t>
            </a:r>
          </a:p>
          <a:p>
            <a:r>
              <a:rPr lang="en-US" dirty="0" smtClean="0"/>
              <a:t>Finding balance in decision-making</a:t>
            </a:r>
          </a:p>
          <a:p>
            <a:r>
              <a:rPr lang="en-US" dirty="0" smtClean="0"/>
              <a:t>Implications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rgbClr val="FFFFFF"/>
                </a:solidFill>
                <a:latin typeface="Handwriting - Dakota"/>
                <a:ea typeface="+mj-ea"/>
                <a:cs typeface="Handwriting - Dakota"/>
              </a:rPr>
              <a:t>Thanks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212"/>
            <a:ext cx="7583487" cy="33797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kevin.eva@ubc.ca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References available on request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Headlines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‘More likely to die in hospital than plane crash’</a:t>
            </a:r>
          </a:p>
          <a:p>
            <a:pPr algn="r">
              <a:buNone/>
            </a:pPr>
            <a:r>
              <a:rPr lang="en-US" sz="2400" dirty="0" smtClean="0"/>
              <a:t>(Irish Times, 2005)</a:t>
            </a:r>
          </a:p>
          <a:p>
            <a:pPr>
              <a:buNone/>
            </a:pPr>
            <a:r>
              <a:rPr lang="en-US" dirty="0" smtClean="0"/>
              <a:t>‘Going into hospital far riskier than flying: WHO’</a:t>
            </a:r>
          </a:p>
          <a:p>
            <a:pPr algn="r">
              <a:buNone/>
            </a:pPr>
            <a:r>
              <a:rPr lang="en-US" sz="2400" dirty="0" smtClean="0"/>
              <a:t>(Reuters, 2011)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25600"/>
            <a:ext cx="34290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981200"/>
            <a:ext cx="4512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H="1">
            <a:off x="914400" y="1874838"/>
            <a:ext cx="7315200" cy="4068764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0800000" flipH="1">
            <a:off x="914400" y="1874836"/>
            <a:ext cx="7315200" cy="4068764"/>
          </a:xfrm>
          <a:prstGeom prst="rtTriangle">
            <a:avLst/>
          </a:prstGeom>
          <a:solidFill>
            <a:schemeClr val="tx1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Expectations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371600" y="6248400"/>
            <a:ext cx="6629400" cy="609600"/>
          </a:xfrm>
          <a:prstGeom prst="rightArrow">
            <a:avLst/>
          </a:prstGeom>
          <a:solidFill>
            <a:srgbClr val="0000FF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-1544637" y="3589336"/>
            <a:ext cx="4038600" cy="609600"/>
          </a:xfrm>
          <a:prstGeom prst="rightArrow">
            <a:avLst/>
          </a:prstGeom>
          <a:solidFill>
            <a:srgbClr val="0000FF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399" y="1828800"/>
            <a:ext cx="731520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14399" y="5943601"/>
            <a:ext cx="145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Med School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71390" y="5943602"/>
            <a:ext cx="126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Residency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697" y="5943602"/>
            <a:ext cx="101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Practice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Parallelogram 23"/>
          <p:cNvSpPr/>
          <p:nvPr/>
        </p:nvSpPr>
        <p:spPr>
          <a:xfrm>
            <a:off x="914400" y="1905004"/>
            <a:ext cx="7315200" cy="4038598"/>
          </a:xfrm>
          <a:prstGeom prst="parallelogram">
            <a:avLst>
              <a:gd name="adj" fmla="val 59643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86200" y="1828800"/>
            <a:ext cx="4585939" cy="40846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424461" y="1828800"/>
            <a:ext cx="4585939" cy="40846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76661" y="1828800"/>
            <a:ext cx="4585939" cy="40846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H="1">
            <a:off x="914400" y="1874838"/>
            <a:ext cx="7315200" cy="4068764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0800000" flipH="1">
            <a:off x="914400" y="1874836"/>
            <a:ext cx="7315200" cy="4068764"/>
          </a:xfrm>
          <a:prstGeom prst="rtTriangle">
            <a:avLst/>
          </a:prstGeom>
          <a:solidFill>
            <a:schemeClr val="tx1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500"/>
            <a:ext cx="7938739" cy="12827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problem with experience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371600" y="6248400"/>
            <a:ext cx="6629400" cy="609600"/>
          </a:xfrm>
          <a:prstGeom prst="rightArrow">
            <a:avLst/>
          </a:prstGeom>
          <a:solidFill>
            <a:srgbClr val="0000FF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-1544637" y="3589336"/>
            <a:ext cx="4038600" cy="609600"/>
          </a:xfrm>
          <a:prstGeom prst="rightArrow">
            <a:avLst/>
          </a:prstGeom>
          <a:solidFill>
            <a:srgbClr val="0000FF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399" y="1828800"/>
            <a:ext cx="731520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14399" y="5943601"/>
            <a:ext cx="145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Med School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71390" y="5943602"/>
            <a:ext cx="126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Residency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697" y="5943602"/>
            <a:ext cx="101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Practice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Parallelogram 23"/>
          <p:cNvSpPr/>
          <p:nvPr/>
        </p:nvSpPr>
        <p:spPr>
          <a:xfrm>
            <a:off x="914400" y="1905004"/>
            <a:ext cx="7315200" cy="4038598"/>
          </a:xfrm>
          <a:prstGeom prst="parallelogram">
            <a:avLst>
              <a:gd name="adj" fmla="val 59643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10800000">
            <a:off x="4010697" y="1905004"/>
            <a:ext cx="4218903" cy="205739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19792" y="2177534"/>
            <a:ext cx="2081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(see Eva, 2002) 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Relationship between experience and performance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00200"/>
            <a:ext cx="7583487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Systematic review retrieved 62 studies relating medical knowledge and health care quality to years in practice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779463" y="2362200"/>
          <a:ext cx="708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3100392" y="6488668"/>
            <a:ext cx="60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Choudhry</a:t>
            </a:r>
            <a:r>
              <a:rPr lang="en-US" dirty="0" smtClean="0">
                <a:solidFill>
                  <a:srgbClr val="000000"/>
                </a:solidFill>
              </a:rPr>
              <a:t>, Fletcher, and </a:t>
            </a:r>
            <a:r>
              <a:rPr lang="en-US" dirty="0" err="1" smtClean="0">
                <a:solidFill>
                  <a:srgbClr val="000000"/>
                </a:solidFill>
              </a:rPr>
              <a:t>Soumerai</a:t>
            </a:r>
            <a:r>
              <a:rPr lang="en-US" dirty="0" smtClean="0">
                <a:solidFill>
                  <a:srgbClr val="000000"/>
                </a:solidFill>
              </a:rPr>
              <a:t>, 2005) 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52600"/>
            <a:ext cx="8382000" cy="3155950"/>
          </a:xfrm>
          <a:noFill/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kumimoji="0" lang="en-US" sz="6000" i="1" dirty="0" smtClean="0">
                <a:latin typeface="Century"/>
                <a:cs typeface="Century"/>
              </a:rPr>
              <a:t>Why?</a:t>
            </a:r>
            <a:endParaRPr kumimoji="0" lang="en-US" sz="6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97760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 Rounds 2010.pptx</Template>
  <TotalTime>26193</TotalTime>
  <Words>966</Words>
  <Application>Microsoft Macintosh PowerPoint</Application>
  <PresentationFormat>On-screen Show (4:3)</PresentationFormat>
  <Paragraphs>223</Paragraphs>
  <Slides>40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Bradley Hand ITC TT-Bold</vt:lpstr>
      <vt:lpstr>Calibri</vt:lpstr>
      <vt:lpstr>Calisto MT</vt:lpstr>
      <vt:lpstr>Century</vt:lpstr>
      <vt:lpstr>Geneva</vt:lpstr>
      <vt:lpstr>Handwriting - Dakota</vt:lpstr>
      <vt:lpstr>Hoefler Text</vt:lpstr>
      <vt:lpstr>ＭＳ Ｐゴシック</vt:lpstr>
      <vt:lpstr>Perpetua Titling MT</vt:lpstr>
      <vt:lpstr>Arial</vt:lpstr>
      <vt:lpstr>Precedent</vt:lpstr>
      <vt:lpstr>Cognitive approaches to clinical reasoning, judgment and decision-making</vt:lpstr>
      <vt:lpstr>PowerPoint Presentation</vt:lpstr>
      <vt:lpstr>When care fails</vt:lpstr>
      <vt:lpstr>When care fails</vt:lpstr>
      <vt:lpstr>Headlines</vt:lpstr>
      <vt:lpstr>Expectations</vt:lpstr>
      <vt:lpstr>The problem with experience</vt:lpstr>
      <vt:lpstr>Relationship between experience and performance</vt:lpstr>
      <vt:lpstr>Why?</vt:lpstr>
      <vt:lpstr>PowerPoint Presentation</vt:lpstr>
      <vt:lpstr>Statistics</vt:lpstr>
      <vt:lpstr>The early days of expertise</vt:lpstr>
      <vt:lpstr>The fall of an empire</vt:lpstr>
      <vt:lpstr>What is being taught?</vt:lpstr>
      <vt:lpstr>Traditional models of reasoning</vt:lpstr>
      <vt:lpstr>Avoid premature closure</vt:lpstr>
      <vt:lpstr>With good reason…</vt:lpstr>
      <vt:lpstr>PowerPoint Presentation</vt:lpstr>
      <vt:lpstr>Non-analytic processes</vt:lpstr>
      <vt:lpstr>Caulford et al. (1994)</vt:lpstr>
      <vt:lpstr>Eva &amp; Cunnington (2006)</vt:lpstr>
      <vt:lpstr>Eva &amp; Cunnington (2006)</vt:lpstr>
      <vt:lpstr>PowerPoint Presentation</vt:lpstr>
      <vt:lpstr>Overcoming the evil</vt:lpstr>
      <vt:lpstr>PowerPoint Presentation</vt:lpstr>
      <vt:lpstr>Overcoming the evil</vt:lpstr>
      <vt:lpstr>An artificial dichotomy</vt:lpstr>
      <vt:lpstr>Value from System 1</vt:lpstr>
      <vt:lpstr>Ark, Brooks, and Eva (2006)</vt:lpstr>
      <vt:lpstr>Ark, Brooks, and Eva (2006)</vt:lpstr>
      <vt:lpstr>PowerPoint Presentation</vt:lpstr>
      <vt:lpstr>Summary</vt:lpstr>
      <vt:lpstr>Summary</vt:lpstr>
      <vt:lpstr>Heuristics and biases</vt:lpstr>
      <vt:lpstr>A fine balance?</vt:lpstr>
      <vt:lpstr>The real influence of experience</vt:lpstr>
      <vt:lpstr>What does this mean for medical education?</vt:lpstr>
      <vt:lpstr>Implications</vt:lpstr>
      <vt:lpstr>PowerPoint Presentation</vt:lpstr>
      <vt:lpstr>Thanks </vt:lpstr>
    </vt:vector>
  </TitlesOfParts>
  <Company>Department of Clinical Epidemiology and Biostatistic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Transferring Scholarship of Research to Scholarship of Innovation &amp; Development</dc:title>
  <dc:creator>Kevin Eva</dc:creator>
  <cp:lastModifiedBy>Kevin Eva</cp:lastModifiedBy>
  <cp:revision>195</cp:revision>
  <dcterms:created xsi:type="dcterms:W3CDTF">2012-06-28T03:45:58Z</dcterms:created>
  <dcterms:modified xsi:type="dcterms:W3CDTF">2017-11-09T22:53:17Z</dcterms:modified>
</cp:coreProperties>
</file>